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9"/>
  </p:notesMasterIdLst>
  <p:sldIdLst>
    <p:sldId id="256" r:id="rId2"/>
    <p:sldId id="330" r:id="rId3"/>
    <p:sldId id="383" r:id="rId4"/>
    <p:sldId id="384" r:id="rId5"/>
    <p:sldId id="382" r:id="rId6"/>
    <p:sldId id="385" r:id="rId7"/>
    <p:sldId id="336" r:id="rId8"/>
    <p:sldId id="337" r:id="rId9"/>
    <p:sldId id="360" r:id="rId10"/>
    <p:sldId id="361" r:id="rId11"/>
    <p:sldId id="362" r:id="rId12"/>
    <p:sldId id="338" r:id="rId13"/>
    <p:sldId id="364" r:id="rId14"/>
    <p:sldId id="363" r:id="rId15"/>
    <p:sldId id="258" r:id="rId16"/>
    <p:sldId id="340" r:id="rId17"/>
    <p:sldId id="341" r:id="rId18"/>
    <p:sldId id="339" r:id="rId19"/>
    <p:sldId id="342" r:id="rId20"/>
    <p:sldId id="343" r:id="rId21"/>
    <p:sldId id="344" r:id="rId22"/>
    <p:sldId id="345" r:id="rId23"/>
    <p:sldId id="374" r:id="rId24"/>
    <p:sldId id="375" r:id="rId25"/>
    <p:sldId id="346" r:id="rId26"/>
    <p:sldId id="347" r:id="rId27"/>
    <p:sldId id="350" r:id="rId28"/>
    <p:sldId id="351" r:id="rId29"/>
    <p:sldId id="352" r:id="rId30"/>
    <p:sldId id="353" r:id="rId31"/>
    <p:sldId id="354" r:id="rId32"/>
    <p:sldId id="380" r:id="rId33"/>
    <p:sldId id="379" r:id="rId34"/>
    <p:sldId id="381" r:id="rId35"/>
    <p:sldId id="355" r:id="rId36"/>
    <p:sldId id="373" r:id="rId37"/>
    <p:sldId id="376" r:id="rId38"/>
    <p:sldId id="357" r:id="rId39"/>
    <p:sldId id="366" r:id="rId40"/>
    <p:sldId id="365" r:id="rId41"/>
    <p:sldId id="367" r:id="rId42"/>
    <p:sldId id="368" r:id="rId43"/>
    <p:sldId id="372" r:id="rId44"/>
    <p:sldId id="370" r:id="rId45"/>
    <p:sldId id="378" r:id="rId46"/>
    <p:sldId id="377" r:id="rId47"/>
    <p:sldId id="35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5" autoAdjust="0"/>
    <p:restoredTop sz="94660"/>
  </p:normalViewPr>
  <p:slideViewPr>
    <p:cSldViewPr snapToGrid="0">
      <p:cViewPr varScale="1">
        <p:scale>
          <a:sx n="95" d="100"/>
          <a:sy n="95" d="100"/>
        </p:scale>
        <p:origin x="114"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8D3CF4-346C-4ED5-A56A-D0EEDFF236EE}" type="datetimeFigureOut">
              <a:rPr lang="en-US" smtClean="0"/>
              <a:t>9/8/2021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000053-EFE3-4479-AA85-38FD6515C22B}" type="slidenum">
              <a:rPr lang="en-US" smtClean="0"/>
              <a:t>‹#›</a:t>
            </a:fld>
            <a:endParaRPr lang="en-US"/>
          </a:p>
        </p:txBody>
      </p:sp>
    </p:spTree>
    <p:extLst>
      <p:ext uri="{BB962C8B-B14F-4D97-AF65-F5344CB8AC3E}">
        <p14:creationId xmlns:p14="http://schemas.microsoft.com/office/powerpoint/2010/main" val="3257919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867F-CF44-4C17-9365-E4E4CC6850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40810C-A7F6-4750-8239-4578EB0F56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B881DC-DED6-4ED3-80BE-98FAA24C8895}"/>
              </a:ext>
            </a:extLst>
          </p:cNvPr>
          <p:cNvSpPr>
            <a:spLocks noGrp="1"/>
          </p:cNvSpPr>
          <p:nvPr>
            <p:ph type="dt" sz="half" idx="10"/>
          </p:nvPr>
        </p:nvSpPr>
        <p:spPr/>
        <p:txBody>
          <a:bodyPr/>
          <a:lstStyle/>
          <a:p>
            <a:fld id="{4869CDB8-5A05-47A2-A56A-E02BC79A7028}" type="datetime1">
              <a:rPr lang="en-US" smtClean="0"/>
              <a:t>9/8/2021</a:t>
            </a:fld>
            <a:endParaRPr lang="en-US"/>
          </a:p>
        </p:txBody>
      </p:sp>
      <p:sp>
        <p:nvSpPr>
          <p:cNvPr id="5" name="Footer Placeholder 4">
            <a:extLst>
              <a:ext uri="{FF2B5EF4-FFF2-40B4-BE49-F238E27FC236}">
                <a16:creationId xmlns:a16="http://schemas.microsoft.com/office/drawing/2014/main" id="{96EEE0DF-79C5-48E4-8D72-7F7574DDEE67}"/>
              </a:ext>
            </a:extLst>
          </p:cNvPr>
          <p:cNvSpPr>
            <a:spLocks noGrp="1"/>
          </p:cNvSpPr>
          <p:nvPr>
            <p:ph type="ftr" sz="quarter" idx="11"/>
          </p:nvPr>
        </p:nvSpPr>
        <p:spPr/>
        <p:txBody>
          <a:bodyPr/>
          <a:lstStyle/>
          <a:p>
            <a:r>
              <a:rPr lang="nb-NO"/>
              <a:t>Astrid Marie Jorde Sandsør – SPED4300</a:t>
            </a:r>
            <a:endParaRPr lang="en-US"/>
          </a:p>
        </p:txBody>
      </p:sp>
      <p:sp>
        <p:nvSpPr>
          <p:cNvPr id="6" name="Slide Number Placeholder 5">
            <a:extLst>
              <a:ext uri="{FF2B5EF4-FFF2-40B4-BE49-F238E27FC236}">
                <a16:creationId xmlns:a16="http://schemas.microsoft.com/office/drawing/2014/main" id="{8A9B367D-155A-43A1-A397-574876891C0B}"/>
              </a:ext>
            </a:extLst>
          </p:cNvPr>
          <p:cNvSpPr>
            <a:spLocks noGrp="1"/>
          </p:cNvSpPr>
          <p:nvPr>
            <p:ph type="sldNum" sz="quarter" idx="12"/>
          </p:nvPr>
        </p:nvSpPr>
        <p:spPr/>
        <p:txBody>
          <a:bodyPr/>
          <a:lstStyle/>
          <a:p>
            <a:fld id="{97A05797-D180-4B04-A2C3-36F86D2E64A5}" type="slidenum">
              <a:rPr lang="en-US" smtClean="0"/>
              <a:t>‹#›</a:t>
            </a:fld>
            <a:endParaRPr lang="en-US"/>
          </a:p>
        </p:txBody>
      </p:sp>
      <p:pic>
        <p:nvPicPr>
          <p:cNvPr id="9" name="Picture 8">
            <a:extLst>
              <a:ext uri="{FF2B5EF4-FFF2-40B4-BE49-F238E27FC236}">
                <a16:creationId xmlns:a16="http://schemas.microsoft.com/office/drawing/2014/main" id="{AFCAFE53-F6C0-44F1-B557-692F0DFD57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0" y="1771398"/>
            <a:ext cx="5074920" cy="544765"/>
          </a:xfrm>
          <a:prstGeom prst="rect">
            <a:avLst/>
          </a:prstGeom>
        </p:spPr>
      </p:pic>
      <p:pic>
        <p:nvPicPr>
          <p:cNvPr id="10" name="Picture 9">
            <a:extLst>
              <a:ext uri="{FF2B5EF4-FFF2-40B4-BE49-F238E27FC236}">
                <a16:creationId xmlns:a16="http://schemas.microsoft.com/office/drawing/2014/main" id="{24B8913F-3FDB-4415-8393-D1CC04F714A2}"/>
              </a:ext>
            </a:extLst>
          </p:cNvPr>
          <p:cNvPicPr>
            <a:picLocks noChangeAspect="1"/>
          </p:cNvPicPr>
          <p:nvPr userDrawn="1"/>
        </p:nvPicPr>
        <p:blipFill>
          <a:blip r:embed="rId3"/>
          <a:stretch>
            <a:fillRect/>
          </a:stretch>
        </p:blipFill>
        <p:spPr>
          <a:xfrm>
            <a:off x="1524000" y="0"/>
            <a:ext cx="9061704" cy="1710255"/>
          </a:xfrm>
          <a:prstGeom prst="rect">
            <a:avLst/>
          </a:prstGeom>
        </p:spPr>
      </p:pic>
      <p:pic>
        <p:nvPicPr>
          <p:cNvPr id="14" name="Picture 13" descr="Logo&#10;&#10;Description automatically generated">
            <a:extLst>
              <a:ext uri="{FF2B5EF4-FFF2-40B4-BE49-F238E27FC236}">
                <a16:creationId xmlns:a16="http://schemas.microsoft.com/office/drawing/2014/main" id="{CFEB9A8B-E6E8-4019-B209-282EFE7179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9784" y="5269817"/>
            <a:ext cx="1083535" cy="1083535"/>
          </a:xfrm>
          <a:prstGeom prst="rect">
            <a:avLst/>
          </a:prstGeom>
        </p:spPr>
      </p:pic>
    </p:spTree>
    <p:extLst>
      <p:ext uri="{BB962C8B-B14F-4D97-AF65-F5344CB8AC3E}">
        <p14:creationId xmlns:p14="http://schemas.microsoft.com/office/powerpoint/2010/main" val="176564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5502-6532-492C-8AF8-1C905B73D1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28E295-2924-47B3-B128-A5FF214BC6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685DBD-3A60-4056-A1C9-052FD0A99E0B}"/>
              </a:ext>
            </a:extLst>
          </p:cNvPr>
          <p:cNvSpPr>
            <a:spLocks noGrp="1"/>
          </p:cNvSpPr>
          <p:nvPr>
            <p:ph type="dt" sz="half" idx="10"/>
          </p:nvPr>
        </p:nvSpPr>
        <p:spPr/>
        <p:txBody>
          <a:bodyPr/>
          <a:lstStyle/>
          <a:p>
            <a:fld id="{307816B4-3A08-439B-A3AC-3B0DE83BB959}" type="datetime1">
              <a:rPr lang="en-US" smtClean="0"/>
              <a:t>9/8/2021</a:t>
            </a:fld>
            <a:endParaRPr lang="en-US"/>
          </a:p>
        </p:txBody>
      </p:sp>
      <p:sp>
        <p:nvSpPr>
          <p:cNvPr id="5" name="Footer Placeholder 4">
            <a:extLst>
              <a:ext uri="{FF2B5EF4-FFF2-40B4-BE49-F238E27FC236}">
                <a16:creationId xmlns:a16="http://schemas.microsoft.com/office/drawing/2014/main" id="{528DC9AF-472E-4A46-AB1F-643CC32A15CF}"/>
              </a:ext>
            </a:extLst>
          </p:cNvPr>
          <p:cNvSpPr>
            <a:spLocks noGrp="1"/>
          </p:cNvSpPr>
          <p:nvPr>
            <p:ph type="ftr" sz="quarter" idx="11"/>
          </p:nvPr>
        </p:nvSpPr>
        <p:spPr/>
        <p:txBody>
          <a:bodyPr/>
          <a:lstStyle/>
          <a:p>
            <a:r>
              <a:rPr lang="nb-NO"/>
              <a:t>Astrid Marie Jorde Sandsør – SPED4300</a:t>
            </a:r>
            <a:endParaRPr lang="en-US"/>
          </a:p>
        </p:txBody>
      </p:sp>
      <p:sp>
        <p:nvSpPr>
          <p:cNvPr id="6" name="Slide Number Placeholder 5">
            <a:extLst>
              <a:ext uri="{FF2B5EF4-FFF2-40B4-BE49-F238E27FC236}">
                <a16:creationId xmlns:a16="http://schemas.microsoft.com/office/drawing/2014/main" id="{E8F1D97F-F75C-4495-9C18-F4465AC56BF5}"/>
              </a:ext>
            </a:extLst>
          </p:cNvPr>
          <p:cNvSpPr>
            <a:spLocks noGrp="1"/>
          </p:cNvSpPr>
          <p:nvPr>
            <p:ph type="sldNum" sz="quarter" idx="12"/>
          </p:nvPr>
        </p:nvSpPr>
        <p:spPr/>
        <p:txBody>
          <a:bodyPr/>
          <a:lstStyle/>
          <a:p>
            <a:fld id="{97A05797-D180-4B04-A2C3-36F86D2E64A5}" type="slidenum">
              <a:rPr lang="en-US" smtClean="0"/>
              <a:t>‹#›</a:t>
            </a:fld>
            <a:endParaRPr lang="en-US"/>
          </a:p>
        </p:txBody>
      </p:sp>
    </p:spTree>
    <p:extLst>
      <p:ext uri="{BB962C8B-B14F-4D97-AF65-F5344CB8AC3E}">
        <p14:creationId xmlns:p14="http://schemas.microsoft.com/office/powerpoint/2010/main" val="3590521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3D9EF8-99F3-415A-8D08-294FEF3674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9EDC73-74ED-435B-B940-E493CC4FBA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665CD0-3DBE-419F-82EC-F4BC3BBF99B0}"/>
              </a:ext>
            </a:extLst>
          </p:cNvPr>
          <p:cNvSpPr>
            <a:spLocks noGrp="1"/>
          </p:cNvSpPr>
          <p:nvPr>
            <p:ph type="dt" sz="half" idx="10"/>
          </p:nvPr>
        </p:nvSpPr>
        <p:spPr/>
        <p:txBody>
          <a:bodyPr/>
          <a:lstStyle/>
          <a:p>
            <a:fld id="{567FA29A-C525-445B-A064-C229337EFAC1}" type="datetime1">
              <a:rPr lang="en-US" smtClean="0"/>
              <a:t>9/8/2021</a:t>
            </a:fld>
            <a:endParaRPr lang="en-US"/>
          </a:p>
        </p:txBody>
      </p:sp>
      <p:sp>
        <p:nvSpPr>
          <p:cNvPr id="5" name="Footer Placeholder 4">
            <a:extLst>
              <a:ext uri="{FF2B5EF4-FFF2-40B4-BE49-F238E27FC236}">
                <a16:creationId xmlns:a16="http://schemas.microsoft.com/office/drawing/2014/main" id="{173D5808-C66B-42FF-A678-96C351A31DF1}"/>
              </a:ext>
            </a:extLst>
          </p:cNvPr>
          <p:cNvSpPr>
            <a:spLocks noGrp="1"/>
          </p:cNvSpPr>
          <p:nvPr>
            <p:ph type="ftr" sz="quarter" idx="11"/>
          </p:nvPr>
        </p:nvSpPr>
        <p:spPr/>
        <p:txBody>
          <a:bodyPr/>
          <a:lstStyle/>
          <a:p>
            <a:r>
              <a:rPr lang="nb-NO"/>
              <a:t>Astrid Marie Jorde Sandsør – SPED4300</a:t>
            </a:r>
            <a:endParaRPr lang="en-US"/>
          </a:p>
        </p:txBody>
      </p:sp>
      <p:sp>
        <p:nvSpPr>
          <p:cNvPr id="6" name="Slide Number Placeholder 5">
            <a:extLst>
              <a:ext uri="{FF2B5EF4-FFF2-40B4-BE49-F238E27FC236}">
                <a16:creationId xmlns:a16="http://schemas.microsoft.com/office/drawing/2014/main" id="{FE101D23-4604-4444-803B-5AF61140442B}"/>
              </a:ext>
            </a:extLst>
          </p:cNvPr>
          <p:cNvSpPr>
            <a:spLocks noGrp="1"/>
          </p:cNvSpPr>
          <p:nvPr>
            <p:ph type="sldNum" sz="quarter" idx="12"/>
          </p:nvPr>
        </p:nvSpPr>
        <p:spPr/>
        <p:txBody>
          <a:bodyPr/>
          <a:lstStyle/>
          <a:p>
            <a:fld id="{97A05797-D180-4B04-A2C3-36F86D2E64A5}" type="slidenum">
              <a:rPr lang="en-US" smtClean="0"/>
              <a:t>‹#›</a:t>
            </a:fld>
            <a:endParaRPr lang="en-US"/>
          </a:p>
        </p:txBody>
      </p:sp>
    </p:spTree>
    <p:extLst>
      <p:ext uri="{BB962C8B-B14F-4D97-AF65-F5344CB8AC3E}">
        <p14:creationId xmlns:p14="http://schemas.microsoft.com/office/powerpoint/2010/main" val="1685784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om">
    <p:spTree>
      <p:nvGrpSpPr>
        <p:cNvPr id="1" name=""/>
        <p:cNvGrpSpPr/>
        <p:nvPr/>
      </p:nvGrpSpPr>
      <p:grpSpPr>
        <a:xfrm>
          <a:off x="0" y="0"/>
          <a:ext cx="0" cy="0"/>
          <a:chOff x="0" y="0"/>
          <a:chExt cx="0" cy="0"/>
        </a:xfrm>
      </p:grpSpPr>
      <p:sp>
        <p:nvSpPr>
          <p:cNvPr id="110" name="Lysbildenumm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7770181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tel – sentrert">
    <p:spTree>
      <p:nvGrpSpPr>
        <p:cNvPr id="1" name=""/>
        <p:cNvGrpSpPr/>
        <p:nvPr/>
      </p:nvGrpSpPr>
      <p:grpSpPr>
        <a:xfrm>
          <a:off x="0" y="0"/>
          <a:ext cx="0" cy="0"/>
          <a:chOff x="0" y="0"/>
          <a:chExt cx="0" cy="0"/>
        </a:xfrm>
      </p:grpSpPr>
      <p:sp>
        <p:nvSpPr>
          <p:cNvPr id="30" name="Titteltekst"/>
          <p:cNvSpPr txBox="1">
            <a:spLocks noGrp="1"/>
          </p:cNvSpPr>
          <p:nvPr>
            <p:ph type="title"/>
          </p:nvPr>
        </p:nvSpPr>
        <p:spPr>
          <a:xfrm>
            <a:off x="1190625" y="2536031"/>
            <a:ext cx="9810750" cy="1785938"/>
          </a:xfrm>
          <a:prstGeom prst="rect">
            <a:avLst/>
          </a:prstGeom>
        </p:spPr>
        <p:txBody>
          <a:bodyPr/>
          <a:lstStyle/>
          <a:p>
            <a:r>
              <a:t>Titteltekst</a:t>
            </a:r>
          </a:p>
        </p:txBody>
      </p:sp>
      <p:sp>
        <p:nvSpPr>
          <p:cNvPr id="31" name="Lysbildenumm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3387447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01DB7-CDC1-496D-B74F-44E7E6881B70}"/>
              </a:ext>
            </a:extLst>
          </p:cNvPr>
          <p:cNvSpPr>
            <a:spLocks noGrp="1"/>
          </p:cNvSpPr>
          <p:nvPr>
            <p:ph type="title"/>
          </p:nvPr>
        </p:nvSpPr>
        <p:spPr>
          <a:xfrm>
            <a:off x="838200" y="573024"/>
            <a:ext cx="10515600" cy="111766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4353988-2C36-43EF-B0A6-BE0274FE8F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4736CC-18A2-4417-A5B1-F157FE8F798B}"/>
              </a:ext>
            </a:extLst>
          </p:cNvPr>
          <p:cNvSpPr>
            <a:spLocks noGrp="1"/>
          </p:cNvSpPr>
          <p:nvPr>
            <p:ph type="dt" sz="half" idx="10"/>
          </p:nvPr>
        </p:nvSpPr>
        <p:spPr/>
        <p:txBody>
          <a:bodyPr/>
          <a:lstStyle/>
          <a:p>
            <a:fld id="{8909B30C-6E47-437C-B291-800325FAA263}" type="datetime1">
              <a:rPr lang="en-US" smtClean="0"/>
              <a:t>9/8/2021</a:t>
            </a:fld>
            <a:endParaRPr lang="en-US"/>
          </a:p>
        </p:txBody>
      </p:sp>
      <p:sp>
        <p:nvSpPr>
          <p:cNvPr id="5" name="Footer Placeholder 4">
            <a:extLst>
              <a:ext uri="{FF2B5EF4-FFF2-40B4-BE49-F238E27FC236}">
                <a16:creationId xmlns:a16="http://schemas.microsoft.com/office/drawing/2014/main" id="{E076B724-BE57-4B3D-B8BD-B17965943698}"/>
              </a:ext>
            </a:extLst>
          </p:cNvPr>
          <p:cNvSpPr>
            <a:spLocks noGrp="1"/>
          </p:cNvSpPr>
          <p:nvPr>
            <p:ph type="ftr" sz="quarter" idx="11"/>
          </p:nvPr>
        </p:nvSpPr>
        <p:spPr>
          <a:xfrm>
            <a:off x="2255061" y="6356350"/>
            <a:ext cx="7775837" cy="365125"/>
          </a:xfrm>
        </p:spPr>
        <p:txBody>
          <a:bodyPr/>
          <a:lstStyle/>
          <a:p>
            <a:r>
              <a:rPr lang="nb-NO"/>
              <a:t>Astrid Marie Jorde Sandsør – SPED4300</a:t>
            </a:r>
            <a:endParaRPr lang="en-US" dirty="0"/>
          </a:p>
        </p:txBody>
      </p:sp>
      <p:sp>
        <p:nvSpPr>
          <p:cNvPr id="6" name="Slide Number Placeholder 5">
            <a:extLst>
              <a:ext uri="{FF2B5EF4-FFF2-40B4-BE49-F238E27FC236}">
                <a16:creationId xmlns:a16="http://schemas.microsoft.com/office/drawing/2014/main" id="{59A85F24-EA19-460E-A989-7A894F958A24}"/>
              </a:ext>
            </a:extLst>
          </p:cNvPr>
          <p:cNvSpPr>
            <a:spLocks noGrp="1"/>
          </p:cNvSpPr>
          <p:nvPr>
            <p:ph type="sldNum" sz="quarter" idx="12"/>
          </p:nvPr>
        </p:nvSpPr>
        <p:spPr/>
        <p:txBody>
          <a:bodyPr/>
          <a:lstStyle/>
          <a:p>
            <a:fld id="{97A05797-D180-4B04-A2C3-36F86D2E64A5}" type="slidenum">
              <a:rPr lang="en-US" smtClean="0"/>
              <a:t>‹#›</a:t>
            </a:fld>
            <a:endParaRPr lang="en-US"/>
          </a:p>
        </p:txBody>
      </p:sp>
      <p:pic>
        <p:nvPicPr>
          <p:cNvPr id="7" name="Picture 6">
            <a:extLst>
              <a:ext uri="{FF2B5EF4-FFF2-40B4-BE49-F238E27FC236}">
                <a16:creationId xmlns:a16="http://schemas.microsoft.com/office/drawing/2014/main" id="{9705E0E4-4A8A-48A7-BEDE-64A783141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17" y="92743"/>
            <a:ext cx="3986783" cy="427960"/>
          </a:xfrm>
          <a:prstGeom prst="rect">
            <a:avLst/>
          </a:prstGeom>
        </p:spPr>
      </p:pic>
    </p:spTree>
    <p:extLst>
      <p:ext uri="{BB962C8B-B14F-4D97-AF65-F5344CB8AC3E}">
        <p14:creationId xmlns:p14="http://schemas.microsoft.com/office/powerpoint/2010/main" val="3750196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11CCA-0D28-4DBD-822E-B79E62295C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53B13D-DBA7-47F9-980C-E5BE37A08A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D67284-6C86-480B-AF98-6FE5761383DC}"/>
              </a:ext>
            </a:extLst>
          </p:cNvPr>
          <p:cNvSpPr>
            <a:spLocks noGrp="1"/>
          </p:cNvSpPr>
          <p:nvPr>
            <p:ph type="dt" sz="half" idx="10"/>
          </p:nvPr>
        </p:nvSpPr>
        <p:spPr/>
        <p:txBody>
          <a:bodyPr/>
          <a:lstStyle/>
          <a:p>
            <a:fld id="{FD5E85AA-4B8C-4A08-A0AC-20A173852858}" type="datetime1">
              <a:rPr lang="en-US" smtClean="0"/>
              <a:t>9/8/2021</a:t>
            </a:fld>
            <a:endParaRPr lang="en-US"/>
          </a:p>
        </p:txBody>
      </p:sp>
      <p:sp>
        <p:nvSpPr>
          <p:cNvPr id="5" name="Footer Placeholder 4">
            <a:extLst>
              <a:ext uri="{FF2B5EF4-FFF2-40B4-BE49-F238E27FC236}">
                <a16:creationId xmlns:a16="http://schemas.microsoft.com/office/drawing/2014/main" id="{06B03B3D-DCBA-4F0F-A042-350406A15090}"/>
              </a:ext>
            </a:extLst>
          </p:cNvPr>
          <p:cNvSpPr>
            <a:spLocks noGrp="1"/>
          </p:cNvSpPr>
          <p:nvPr>
            <p:ph type="ftr" sz="quarter" idx="11"/>
          </p:nvPr>
        </p:nvSpPr>
        <p:spPr>
          <a:xfrm>
            <a:off x="2255062" y="6356350"/>
            <a:ext cx="7748336" cy="365125"/>
          </a:xfrm>
        </p:spPr>
        <p:txBody>
          <a:bodyPr/>
          <a:lstStyle/>
          <a:p>
            <a:r>
              <a:rPr lang="nb-NO"/>
              <a:t>Astrid Marie Jorde Sandsør – SPED4300</a:t>
            </a:r>
            <a:endParaRPr lang="en-US"/>
          </a:p>
        </p:txBody>
      </p:sp>
      <p:sp>
        <p:nvSpPr>
          <p:cNvPr id="6" name="Slide Number Placeholder 5">
            <a:extLst>
              <a:ext uri="{FF2B5EF4-FFF2-40B4-BE49-F238E27FC236}">
                <a16:creationId xmlns:a16="http://schemas.microsoft.com/office/drawing/2014/main" id="{9825B2CD-250E-4D26-8D39-DC0FE037756B}"/>
              </a:ext>
            </a:extLst>
          </p:cNvPr>
          <p:cNvSpPr>
            <a:spLocks noGrp="1"/>
          </p:cNvSpPr>
          <p:nvPr>
            <p:ph type="sldNum" sz="quarter" idx="12"/>
          </p:nvPr>
        </p:nvSpPr>
        <p:spPr/>
        <p:txBody>
          <a:bodyPr/>
          <a:lstStyle/>
          <a:p>
            <a:fld id="{97A05797-D180-4B04-A2C3-36F86D2E64A5}" type="slidenum">
              <a:rPr lang="en-US" smtClean="0"/>
              <a:t>‹#›</a:t>
            </a:fld>
            <a:endParaRPr lang="en-US"/>
          </a:p>
        </p:txBody>
      </p:sp>
    </p:spTree>
    <p:extLst>
      <p:ext uri="{BB962C8B-B14F-4D97-AF65-F5344CB8AC3E}">
        <p14:creationId xmlns:p14="http://schemas.microsoft.com/office/powerpoint/2010/main" val="759905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61D72-6C8F-4FFF-98E2-C452A54E3A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B1DD5B-8801-40F0-BA8D-71517484EF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BB9A80-13BE-443A-AACE-421CE5D026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E14C03-6ECD-4DB6-8F3E-1EFE215553FD}"/>
              </a:ext>
            </a:extLst>
          </p:cNvPr>
          <p:cNvSpPr>
            <a:spLocks noGrp="1"/>
          </p:cNvSpPr>
          <p:nvPr>
            <p:ph type="dt" sz="half" idx="10"/>
          </p:nvPr>
        </p:nvSpPr>
        <p:spPr/>
        <p:txBody>
          <a:bodyPr/>
          <a:lstStyle/>
          <a:p>
            <a:fld id="{03FA48CD-AA81-4698-BD37-CFDDC7416628}" type="datetime1">
              <a:rPr lang="en-US" smtClean="0"/>
              <a:t>9/8/2021</a:t>
            </a:fld>
            <a:endParaRPr lang="en-US"/>
          </a:p>
        </p:txBody>
      </p:sp>
      <p:sp>
        <p:nvSpPr>
          <p:cNvPr id="6" name="Footer Placeholder 5">
            <a:extLst>
              <a:ext uri="{FF2B5EF4-FFF2-40B4-BE49-F238E27FC236}">
                <a16:creationId xmlns:a16="http://schemas.microsoft.com/office/drawing/2014/main" id="{A282FDE4-EBB2-409F-B199-3F1188929D32}"/>
              </a:ext>
            </a:extLst>
          </p:cNvPr>
          <p:cNvSpPr>
            <a:spLocks noGrp="1"/>
          </p:cNvSpPr>
          <p:nvPr>
            <p:ph type="ftr" sz="quarter" idx="11"/>
          </p:nvPr>
        </p:nvSpPr>
        <p:spPr>
          <a:xfrm>
            <a:off x="2502567" y="6356350"/>
            <a:ext cx="6937065" cy="365125"/>
          </a:xfrm>
        </p:spPr>
        <p:txBody>
          <a:bodyPr/>
          <a:lstStyle/>
          <a:p>
            <a:r>
              <a:rPr lang="nb-NO"/>
              <a:t>Astrid Marie Jorde Sandsør – SPED4300</a:t>
            </a:r>
            <a:endParaRPr lang="en-US"/>
          </a:p>
        </p:txBody>
      </p:sp>
      <p:sp>
        <p:nvSpPr>
          <p:cNvPr id="7" name="Slide Number Placeholder 6">
            <a:extLst>
              <a:ext uri="{FF2B5EF4-FFF2-40B4-BE49-F238E27FC236}">
                <a16:creationId xmlns:a16="http://schemas.microsoft.com/office/drawing/2014/main" id="{4A5899AF-166E-4747-B058-45C2349B78CC}"/>
              </a:ext>
            </a:extLst>
          </p:cNvPr>
          <p:cNvSpPr>
            <a:spLocks noGrp="1"/>
          </p:cNvSpPr>
          <p:nvPr>
            <p:ph type="sldNum" sz="quarter" idx="12"/>
          </p:nvPr>
        </p:nvSpPr>
        <p:spPr/>
        <p:txBody>
          <a:bodyPr/>
          <a:lstStyle/>
          <a:p>
            <a:fld id="{97A05797-D180-4B04-A2C3-36F86D2E64A5}" type="slidenum">
              <a:rPr lang="en-US" smtClean="0"/>
              <a:t>‹#›</a:t>
            </a:fld>
            <a:endParaRPr lang="en-US"/>
          </a:p>
        </p:txBody>
      </p:sp>
    </p:spTree>
    <p:extLst>
      <p:ext uri="{BB962C8B-B14F-4D97-AF65-F5344CB8AC3E}">
        <p14:creationId xmlns:p14="http://schemas.microsoft.com/office/powerpoint/2010/main" val="480401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B1DE0-6933-45E8-8456-BF7C776FC6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3CFF36-2828-4C42-9408-B2035729F2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A31D16-1E88-4F5D-9425-A17DCC7DB1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1AE265-DE89-4E2D-9CFA-E9AF5D17BE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4ADA5D-5C94-4C91-AC88-681CCE2E8D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6C9012-FF02-43CE-A9FC-E16C80F3E0F5}"/>
              </a:ext>
            </a:extLst>
          </p:cNvPr>
          <p:cNvSpPr>
            <a:spLocks noGrp="1"/>
          </p:cNvSpPr>
          <p:nvPr>
            <p:ph type="dt" sz="half" idx="10"/>
          </p:nvPr>
        </p:nvSpPr>
        <p:spPr/>
        <p:txBody>
          <a:bodyPr/>
          <a:lstStyle/>
          <a:p>
            <a:fld id="{78ADA286-84C6-4D4D-A300-E213A1DB52E4}" type="datetime1">
              <a:rPr lang="en-US" smtClean="0"/>
              <a:t>9/8/2021</a:t>
            </a:fld>
            <a:endParaRPr lang="en-US"/>
          </a:p>
        </p:txBody>
      </p:sp>
      <p:sp>
        <p:nvSpPr>
          <p:cNvPr id="8" name="Footer Placeholder 7">
            <a:extLst>
              <a:ext uri="{FF2B5EF4-FFF2-40B4-BE49-F238E27FC236}">
                <a16:creationId xmlns:a16="http://schemas.microsoft.com/office/drawing/2014/main" id="{69CADFC5-44AB-41DE-9475-D41EC5B9DFE7}"/>
              </a:ext>
            </a:extLst>
          </p:cNvPr>
          <p:cNvSpPr>
            <a:spLocks noGrp="1"/>
          </p:cNvSpPr>
          <p:nvPr>
            <p:ph type="ftr" sz="quarter" idx="11"/>
          </p:nvPr>
        </p:nvSpPr>
        <p:spPr/>
        <p:txBody>
          <a:bodyPr/>
          <a:lstStyle/>
          <a:p>
            <a:r>
              <a:rPr lang="nb-NO"/>
              <a:t>Astrid Marie Jorde Sandsør – SPED4300</a:t>
            </a:r>
            <a:endParaRPr lang="en-US"/>
          </a:p>
        </p:txBody>
      </p:sp>
      <p:sp>
        <p:nvSpPr>
          <p:cNvPr id="9" name="Slide Number Placeholder 8">
            <a:extLst>
              <a:ext uri="{FF2B5EF4-FFF2-40B4-BE49-F238E27FC236}">
                <a16:creationId xmlns:a16="http://schemas.microsoft.com/office/drawing/2014/main" id="{0CE11C40-1938-4243-879B-93BFC6C1ED80}"/>
              </a:ext>
            </a:extLst>
          </p:cNvPr>
          <p:cNvSpPr>
            <a:spLocks noGrp="1"/>
          </p:cNvSpPr>
          <p:nvPr>
            <p:ph type="sldNum" sz="quarter" idx="12"/>
          </p:nvPr>
        </p:nvSpPr>
        <p:spPr/>
        <p:txBody>
          <a:bodyPr/>
          <a:lstStyle/>
          <a:p>
            <a:fld id="{97A05797-D180-4B04-A2C3-36F86D2E64A5}" type="slidenum">
              <a:rPr lang="en-US" smtClean="0"/>
              <a:t>‹#›</a:t>
            </a:fld>
            <a:endParaRPr lang="en-US"/>
          </a:p>
        </p:txBody>
      </p:sp>
    </p:spTree>
    <p:extLst>
      <p:ext uri="{BB962C8B-B14F-4D97-AF65-F5344CB8AC3E}">
        <p14:creationId xmlns:p14="http://schemas.microsoft.com/office/powerpoint/2010/main" val="2715151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78F13-4A05-41C7-90CE-9C9B17CDFC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10A429-D6A6-4752-A5AC-65A2572D45FE}"/>
              </a:ext>
            </a:extLst>
          </p:cNvPr>
          <p:cNvSpPr>
            <a:spLocks noGrp="1"/>
          </p:cNvSpPr>
          <p:nvPr>
            <p:ph type="dt" sz="half" idx="10"/>
          </p:nvPr>
        </p:nvSpPr>
        <p:spPr/>
        <p:txBody>
          <a:bodyPr/>
          <a:lstStyle/>
          <a:p>
            <a:fld id="{3C5DFF0A-A939-4FE1-8A9F-0EA96F0104E9}" type="datetime1">
              <a:rPr lang="en-US" smtClean="0"/>
              <a:t>9/8/2021</a:t>
            </a:fld>
            <a:endParaRPr lang="en-US"/>
          </a:p>
        </p:txBody>
      </p:sp>
      <p:sp>
        <p:nvSpPr>
          <p:cNvPr id="4" name="Footer Placeholder 3">
            <a:extLst>
              <a:ext uri="{FF2B5EF4-FFF2-40B4-BE49-F238E27FC236}">
                <a16:creationId xmlns:a16="http://schemas.microsoft.com/office/drawing/2014/main" id="{A4B7C100-8A4A-4F59-AE18-F52837250275}"/>
              </a:ext>
            </a:extLst>
          </p:cNvPr>
          <p:cNvSpPr>
            <a:spLocks noGrp="1"/>
          </p:cNvSpPr>
          <p:nvPr>
            <p:ph type="ftr" sz="quarter" idx="11"/>
          </p:nvPr>
        </p:nvSpPr>
        <p:spPr/>
        <p:txBody>
          <a:bodyPr/>
          <a:lstStyle/>
          <a:p>
            <a:r>
              <a:rPr lang="nb-NO"/>
              <a:t>Astrid Marie Jorde Sandsør – SPED4300</a:t>
            </a:r>
            <a:endParaRPr lang="en-US"/>
          </a:p>
        </p:txBody>
      </p:sp>
      <p:sp>
        <p:nvSpPr>
          <p:cNvPr id="5" name="Slide Number Placeholder 4">
            <a:extLst>
              <a:ext uri="{FF2B5EF4-FFF2-40B4-BE49-F238E27FC236}">
                <a16:creationId xmlns:a16="http://schemas.microsoft.com/office/drawing/2014/main" id="{52F8F35F-4011-482B-A128-8D70191F9120}"/>
              </a:ext>
            </a:extLst>
          </p:cNvPr>
          <p:cNvSpPr>
            <a:spLocks noGrp="1"/>
          </p:cNvSpPr>
          <p:nvPr>
            <p:ph type="sldNum" sz="quarter" idx="12"/>
          </p:nvPr>
        </p:nvSpPr>
        <p:spPr/>
        <p:txBody>
          <a:bodyPr/>
          <a:lstStyle/>
          <a:p>
            <a:fld id="{97A05797-D180-4B04-A2C3-36F86D2E64A5}" type="slidenum">
              <a:rPr lang="en-US" smtClean="0"/>
              <a:t>‹#›</a:t>
            </a:fld>
            <a:endParaRPr lang="en-US"/>
          </a:p>
        </p:txBody>
      </p:sp>
    </p:spTree>
    <p:extLst>
      <p:ext uri="{BB962C8B-B14F-4D97-AF65-F5344CB8AC3E}">
        <p14:creationId xmlns:p14="http://schemas.microsoft.com/office/powerpoint/2010/main" val="3083841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963AE-DD4B-4049-BE48-2C3B3905748F}"/>
              </a:ext>
            </a:extLst>
          </p:cNvPr>
          <p:cNvSpPr>
            <a:spLocks noGrp="1"/>
          </p:cNvSpPr>
          <p:nvPr>
            <p:ph type="dt" sz="half" idx="10"/>
          </p:nvPr>
        </p:nvSpPr>
        <p:spPr/>
        <p:txBody>
          <a:bodyPr/>
          <a:lstStyle/>
          <a:p>
            <a:fld id="{A059C95B-03CA-473E-BB69-431965C90B03}" type="datetime1">
              <a:rPr lang="en-US" smtClean="0"/>
              <a:t>9/8/2021</a:t>
            </a:fld>
            <a:endParaRPr lang="en-US"/>
          </a:p>
        </p:txBody>
      </p:sp>
      <p:sp>
        <p:nvSpPr>
          <p:cNvPr id="3" name="Footer Placeholder 2">
            <a:extLst>
              <a:ext uri="{FF2B5EF4-FFF2-40B4-BE49-F238E27FC236}">
                <a16:creationId xmlns:a16="http://schemas.microsoft.com/office/drawing/2014/main" id="{DA536035-E9D1-4C31-99EF-547678E640E3}"/>
              </a:ext>
            </a:extLst>
          </p:cNvPr>
          <p:cNvSpPr>
            <a:spLocks noGrp="1"/>
          </p:cNvSpPr>
          <p:nvPr>
            <p:ph type="ftr" sz="quarter" idx="11"/>
          </p:nvPr>
        </p:nvSpPr>
        <p:spPr/>
        <p:txBody>
          <a:bodyPr/>
          <a:lstStyle/>
          <a:p>
            <a:r>
              <a:rPr lang="nb-NO"/>
              <a:t>Astrid Marie Jorde Sandsør – SPED4300</a:t>
            </a:r>
            <a:endParaRPr lang="en-US"/>
          </a:p>
        </p:txBody>
      </p:sp>
      <p:sp>
        <p:nvSpPr>
          <p:cNvPr id="4" name="Slide Number Placeholder 3">
            <a:extLst>
              <a:ext uri="{FF2B5EF4-FFF2-40B4-BE49-F238E27FC236}">
                <a16:creationId xmlns:a16="http://schemas.microsoft.com/office/drawing/2014/main" id="{8B3FC318-F626-4219-9B41-E066EB4CCDFC}"/>
              </a:ext>
            </a:extLst>
          </p:cNvPr>
          <p:cNvSpPr>
            <a:spLocks noGrp="1"/>
          </p:cNvSpPr>
          <p:nvPr>
            <p:ph type="sldNum" sz="quarter" idx="12"/>
          </p:nvPr>
        </p:nvSpPr>
        <p:spPr/>
        <p:txBody>
          <a:bodyPr/>
          <a:lstStyle/>
          <a:p>
            <a:fld id="{97A05797-D180-4B04-A2C3-36F86D2E64A5}" type="slidenum">
              <a:rPr lang="en-US" smtClean="0"/>
              <a:t>‹#›</a:t>
            </a:fld>
            <a:endParaRPr lang="en-US"/>
          </a:p>
        </p:txBody>
      </p:sp>
    </p:spTree>
    <p:extLst>
      <p:ext uri="{BB962C8B-B14F-4D97-AF65-F5344CB8AC3E}">
        <p14:creationId xmlns:p14="http://schemas.microsoft.com/office/powerpoint/2010/main" val="2841015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B56D3-6E66-487D-9905-735947A3A0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1D43D1-4396-4040-9F5F-42B8D8D436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34B3DA-0C5F-40EA-B5B1-0ACD148336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D705A-EE5F-4F14-ABAE-71A6236928C7}"/>
              </a:ext>
            </a:extLst>
          </p:cNvPr>
          <p:cNvSpPr>
            <a:spLocks noGrp="1"/>
          </p:cNvSpPr>
          <p:nvPr>
            <p:ph type="dt" sz="half" idx="10"/>
          </p:nvPr>
        </p:nvSpPr>
        <p:spPr/>
        <p:txBody>
          <a:bodyPr/>
          <a:lstStyle/>
          <a:p>
            <a:fld id="{2FE89F0F-4656-48C6-821E-D2732B7F6BF2}" type="datetime1">
              <a:rPr lang="en-US" smtClean="0"/>
              <a:t>9/8/2021</a:t>
            </a:fld>
            <a:endParaRPr lang="en-US"/>
          </a:p>
        </p:txBody>
      </p:sp>
      <p:sp>
        <p:nvSpPr>
          <p:cNvPr id="6" name="Footer Placeholder 5">
            <a:extLst>
              <a:ext uri="{FF2B5EF4-FFF2-40B4-BE49-F238E27FC236}">
                <a16:creationId xmlns:a16="http://schemas.microsoft.com/office/drawing/2014/main" id="{7176570F-75C9-41DE-A667-8D09E21919E6}"/>
              </a:ext>
            </a:extLst>
          </p:cNvPr>
          <p:cNvSpPr>
            <a:spLocks noGrp="1"/>
          </p:cNvSpPr>
          <p:nvPr>
            <p:ph type="ftr" sz="quarter" idx="11"/>
          </p:nvPr>
        </p:nvSpPr>
        <p:spPr/>
        <p:txBody>
          <a:bodyPr/>
          <a:lstStyle/>
          <a:p>
            <a:r>
              <a:rPr lang="nb-NO"/>
              <a:t>Astrid Marie Jorde Sandsør – SPED4300</a:t>
            </a:r>
            <a:endParaRPr lang="en-US"/>
          </a:p>
        </p:txBody>
      </p:sp>
      <p:sp>
        <p:nvSpPr>
          <p:cNvPr id="7" name="Slide Number Placeholder 6">
            <a:extLst>
              <a:ext uri="{FF2B5EF4-FFF2-40B4-BE49-F238E27FC236}">
                <a16:creationId xmlns:a16="http://schemas.microsoft.com/office/drawing/2014/main" id="{10E1F36C-3E1D-44FE-B61A-68F0EE0E62F5}"/>
              </a:ext>
            </a:extLst>
          </p:cNvPr>
          <p:cNvSpPr>
            <a:spLocks noGrp="1"/>
          </p:cNvSpPr>
          <p:nvPr>
            <p:ph type="sldNum" sz="quarter" idx="12"/>
          </p:nvPr>
        </p:nvSpPr>
        <p:spPr/>
        <p:txBody>
          <a:bodyPr/>
          <a:lstStyle/>
          <a:p>
            <a:fld id="{97A05797-D180-4B04-A2C3-36F86D2E64A5}" type="slidenum">
              <a:rPr lang="en-US" smtClean="0"/>
              <a:t>‹#›</a:t>
            </a:fld>
            <a:endParaRPr lang="en-US"/>
          </a:p>
        </p:txBody>
      </p:sp>
    </p:spTree>
    <p:extLst>
      <p:ext uri="{BB962C8B-B14F-4D97-AF65-F5344CB8AC3E}">
        <p14:creationId xmlns:p14="http://schemas.microsoft.com/office/powerpoint/2010/main" val="2517163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2A150-D856-4173-8702-4798F7411F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2E0D2B-6F32-4CA9-8614-744B01948C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2D4528-CB36-4364-AF58-01D6BA2B0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AF51D2-5169-42BD-A7FB-3E35071A724A}"/>
              </a:ext>
            </a:extLst>
          </p:cNvPr>
          <p:cNvSpPr>
            <a:spLocks noGrp="1"/>
          </p:cNvSpPr>
          <p:nvPr>
            <p:ph type="dt" sz="half" idx="10"/>
          </p:nvPr>
        </p:nvSpPr>
        <p:spPr/>
        <p:txBody>
          <a:bodyPr/>
          <a:lstStyle/>
          <a:p>
            <a:fld id="{F4843626-FC67-483F-8222-4641D3D15541}" type="datetime1">
              <a:rPr lang="en-US" smtClean="0"/>
              <a:t>9/8/2021</a:t>
            </a:fld>
            <a:endParaRPr lang="en-US"/>
          </a:p>
        </p:txBody>
      </p:sp>
      <p:sp>
        <p:nvSpPr>
          <p:cNvPr id="6" name="Footer Placeholder 5">
            <a:extLst>
              <a:ext uri="{FF2B5EF4-FFF2-40B4-BE49-F238E27FC236}">
                <a16:creationId xmlns:a16="http://schemas.microsoft.com/office/drawing/2014/main" id="{BFC379EB-0368-4D2F-8129-26E6FA885DFB}"/>
              </a:ext>
            </a:extLst>
          </p:cNvPr>
          <p:cNvSpPr>
            <a:spLocks noGrp="1"/>
          </p:cNvSpPr>
          <p:nvPr>
            <p:ph type="ftr" sz="quarter" idx="11"/>
          </p:nvPr>
        </p:nvSpPr>
        <p:spPr/>
        <p:txBody>
          <a:bodyPr/>
          <a:lstStyle/>
          <a:p>
            <a:r>
              <a:rPr lang="nb-NO"/>
              <a:t>Astrid Marie Jorde Sandsør – SPED4300</a:t>
            </a:r>
            <a:endParaRPr lang="en-US"/>
          </a:p>
        </p:txBody>
      </p:sp>
      <p:sp>
        <p:nvSpPr>
          <p:cNvPr id="7" name="Slide Number Placeholder 6">
            <a:extLst>
              <a:ext uri="{FF2B5EF4-FFF2-40B4-BE49-F238E27FC236}">
                <a16:creationId xmlns:a16="http://schemas.microsoft.com/office/drawing/2014/main" id="{B2452F39-4EF6-4BA6-8676-E641E7C92B3B}"/>
              </a:ext>
            </a:extLst>
          </p:cNvPr>
          <p:cNvSpPr>
            <a:spLocks noGrp="1"/>
          </p:cNvSpPr>
          <p:nvPr>
            <p:ph type="sldNum" sz="quarter" idx="12"/>
          </p:nvPr>
        </p:nvSpPr>
        <p:spPr/>
        <p:txBody>
          <a:bodyPr/>
          <a:lstStyle/>
          <a:p>
            <a:fld id="{97A05797-D180-4B04-A2C3-36F86D2E64A5}" type="slidenum">
              <a:rPr lang="en-US" smtClean="0"/>
              <a:t>‹#›</a:t>
            </a:fld>
            <a:endParaRPr lang="en-US"/>
          </a:p>
        </p:txBody>
      </p:sp>
    </p:spTree>
    <p:extLst>
      <p:ext uri="{BB962C8B-B14F-4D97-AF65-F5344CB8AC3E}">
        <p14:creationId xmlns:p14="http://schemas.microsoft.com/office/powerpoint/2010/main" val="2481481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65E894-935A-42F9-9ABD-6141DD20B3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23C0E-34DD-4F2A-93BB-39304F438B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36F42A-6A37-4070-9BC8-10377460F2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847DB3-19E1-432A-869B-50B5EEEC9BF0}" type="datetime1">
              <a:rPr lang="en-US" smtClean="0"/>
              <a:t>9/8/2021</a:t>
            </a:fld>
            <a:endParaRPr lang="en-US"/>
          </a:p>
        </p:txBody>
      </p:sp>
      <p:sp>
        <p:nvSpPr>
          <p:cNvPr id="5" name="Footer Placeholder 4">
            <a:extLst>
              <a:ext uri="{FF2B5EF4-FFF2-40B4-BE49-F238E27FC236}">
                <a16:creationId xmlns:a16="http://schemas.microsoft.com/office/drawing/2014/main" id="{983F3370-938D-40C8-BAC5-42411855B0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b-NO"/>
              <a:t>Astrid Marie Jorde Sandsør – SPED4300</a:t>
            </a:r>
            <a:endParaRPr lang="en-US"/>
          </a:p>
        </p:txBody>
      </p:sp>
      <p:sp>
        <p:nvSpPr>
          <p:cNvPr id="6" name="Slide Number Placeholder 5">
            <a:extLst>
              <a:ext uri="{FF2B5EF4-FFF2-40B4-BE49-F238E27FC236}">
                <a16:creationId xmlns:a16="http://schemas.microsoft.com/office/drawing/2014/main" id="{4A9839E8-B95D-4628-BD51-7D4951B178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A05797-D180-4B04-A2C3-36F86D2E64A5}" type="slidenum">
              <a:rPr lang="en-US" smtClean="0"/>
              <a:t>‹#›</a:t>
            </a:fld>
            <a:endParaRPr lang="en-US"/>
          </a:p>
        </p:txBody>
      </p:sp>
    </p:spTree>
    <p:extLst>
      <p:ext uri="{BB962C8B-B14F-4D97-AF65-F5344CB8AC3E}">
        <p14:creationId xmlns:p14="http://schemas.microsoft.com/office/powerpoint/2010/main" val="304814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ssb.no/statbank/table/09593/tableViewLayout1/?loadedQueryId=10021621&amp;timeType=top&amp;timeValue=1"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35AFD-2D77-49B0-BC44-067E6326892C}"/>
              </a:ext>
            </a:extLst>
          </p:cNvPr>
          <p:cNvSpPr>
            <a:spLocks noGrp="1"/>
          </p:cNvSpPr>
          <p:nvPr>
            <p:ph type="ctrTitle"/>
          </p:nvPr>
        </p:nvSpPr>
        <p:spPr>
          <a:xfrm>
            <a:off x="347472" y="2560320"/>
            <a:ext cx="11679936" cy="1438656"/>
          </a:xfrm>
        </p:spPr>
        <p:txBody>
          <a:bodyPr>
            <a:normAutofit fontScale="90000"/>
          </a:bodyPr>
          <a:lstStyle/>
          <a:p>
            <a:r>
              <a:rPr lang="nb-NO" dirty="0"/>
              <a:t>Sosial ulikhet – Mål, mekanismer og konsekvenser</a:t>
            </a:r>
            <a:endParaRPr lang="en-US" dirty="0"/>
          </a:p>
        </p:txBody>
      </p:sp>
      <p:sp>
        <p:nvSpPr>
          <p:cNvPr id="3" name="Subtitle 2">
            <a:extLst>
              <a:ext uri="{FF2B5EF4-FFF2-40B4-BE49-F238E27FC236}">
                <a16:creationId xmlns:a16="http://schemas.microsoft.com/office/drawing/2014/main" id="{20009D14-1075-4CCE-92AF-04C9BA4E5E80}"/>
              </a:ext>
            </a:extLst>
          </p:cNvPr>
          <p:cNvSpPr>
            <a:spLocks noGrp="1"/>
          </p:cNvSpPr>
          <p:nvPr>
            <p:ph type="subTitle" idx="1"/>
          </p:nvPr>
        </p:nvSpPr>
        <p:spPr>
          <a:xfrm>
            <a:off x="1524000" y="4297680"/>
            <a:ext cx="9144000" cy="960120"/>
          </a:xfrm>
        </p:spPr>
        <p:txBody>
          <a:bodyPr/>
          <a:lstStyle/>
          <a:p>
            <a:r>
              <a:rPr lang="nb-NO" dirty="0"/>
              <a:t>Astrid Marie Jorde Sandsør</a:t>
            </a:r>
          </a:p>
        </p:txBody>
      </p:sp>
    </p:spTree>
    <p:extLst>
      <p:ext uri="{BB962C8B-B14F-4D97-AF65-F5344CB8AC3E}">
        <p14:creationId xmlns:p14="http://schemas.microsoft.com/office/powerpoint/2010/main" val="3309345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9C8F-B59F-48FA-B6DB-D66015119B5C}"/>
              </a:ext>
            </a:extLst>
          </p:cNvPr>
          <p:cNvSpPr>
            <a:spLocks noGrp="1"/>
          </p:cNvSpPr>
          <p:nvPr>
            <p:ph type="title"/>
          </p:nvPr>
        </p:nvSpPr>
        <p:spPr/>
        <p:txBody>
          <a:bodyPr/>
          <a:lstStyle/>
          <a:p>
            <a:r>
              <a:rPr lang="nb-NO" dirty="0"/>
              <a:t>Inntektsulikhet</a:t>
            </a:r>
            <a:endParaRPr lang="en-US" dirty="0"/>
          </a:p>
        </p:txBody>
      </p:sp>
      <p:sp>
        <p:nvSpPr>
          <p:cNvPr id="3" name="Content Placeholder 2">
            <a:extLst>
              <a:ext uri="{FF2B5EF4-FFF2-40B4-BE49-F238E27FC236}">
                <a16:creationId xmlns:a16="http://schemas.microsoft.com/office/drawing/2014/main" id="{73C93234-B63E-42F5-8C7A-1BE9EA534FB7}"/>
              </a:ext>
            </a:extLst>
          </p:cNvPr>
          <p:cNvSpPr>
            <a:spLocks noGrp="1"/>
          </p:cNvSpPr>
          <p:nvPr>
            <p:ph idx="1"/>
          </p:nvPr>
        </p:nvSpPr>
        <p:spPr>
          <a:xfrm>
            <a:off x="838200" y="1825625"/>
            <a:ext cx="7977554" cy="4351338"/>
          </a:xfrm>
        </p:spPr>
        <p:txBody>
          <a:bodyPr>
            <a:normAutofit/>
          </a:bodyPr>
          <a:lstStyle/>
          <a:p>
            <a:r>
              <a:rPr lang="nb-NO" dirty="0" err="1"/>
              <a:t>Lorenz</a:t>
            </a:r>
            <a:r>
              <a:rPr lang="nb-NO" dirty="0"/>
              <a:t> kurve: andel av befolkningen og andel av samlet inntekt</a:t>
            </a:r>
          </a:p>
          <a:p>
            <a:r>
              <a:rPr lang="nb-NO" dirty="0"/>
              <a:t>Viser prosent av inntekten som alle under </a:t>
            </a:r>
            <a:r>
              <a:rPr lang="nb-NO" dirty="0" err="1"/>
              <a:t>persentilen</a:t>
            </a:r>
            <a:r>
              <a:rPr lang="nb-NO" dirty="0"/>
              <a:t> har</a:t>
            </a:r>
          </a:p>
          <a:p>
            <a:r>
              <a:rPr lang="nb-NO" dirty="0"/>
              <a:t>A forteller oss noe om ulikhet – jo mer krummet A er, jo større ulikhet</a:t>
            </a:r>
          </a:p>
          <a:p>
            <a:r>
              <a:rPr lang="nb-NO" dirty="0"/>
              <a:t>A=0: alle har like mye, A=1: en person har hele inntekten</a:t>
            </a:r>
            <a:endParaRPr lang="en-US" dirty="0"/>
          </a:p>
          <a:p>
            <a:r>
              <a:rPr lang="en-US" dirty="0"/>
              <a:t>=&gt; Gini-</a:t>
            </a:r>
            <a:r>
              <a:rPr lang="en-US" dirty="0" err="1"/>
              <a:t>koeffisienten</a:t>
            </a:r>
            <a:endParaRPr lang="nb-NO" dirty="0"/>
          </a:p>
        </p:txBody>
      </p:sp>
      <p:sp>
        <p:nvSpPr>
          <p:cNvPr id="4" name="Footer Placeholder 3">
            <a:extLst>
              <a:ext uri="{FF2B5EF4-FFF2-40B4-BE49-F238E27FC236}">
                <a16:creationId xmlns:a16="http://schemas.microsoft.com/office/drawing/2014/main" id="{6658C679-8737-4990-ABFA-8144C4350D3D}"/>
              </a:ext>
            </a:extLst>
          </p:cNvPr>
          <p:cNvSpPr>
            <a:spLocks noGrp="1"/>
          </p:cNvSpPr>
          <p:nvPr>
            <p:ph type="ftr" sz="quarter" idx="11"/>
          </p:nvPr>
        </p:nvSpPr>
        <p:spPr/>
        <p:txBody>
          <a:bodyPr/>
          <a:lstStyle/>
          <a:p>
            <a:r>
              <a:rPr lang="nb-NO"/>
              <a:t>Astrid Marie Jorde Sandsør – SPED4300</a:t>
            </a:r>
            <a:endParaRPr lang="en-US" dirty="0"/>
          </a:p>
        </p:txBody>
      </p:sp>
      <p:pic>
        <p:nvPicPr>
          <p:cNvPr id="11" name="Picture 10">
            <a:extLst>
              <a:ext uri="{FF2B5EF4-FFF2-40B4-BE49-F238E27FC236}">
                <a16:creationId xmlns:a16="http://schemas.microsoft.com/office/drawing/2014/main" id="{00D669EE-330E-458D-8BAC-124146EC6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9637" y="1870075"/>
            <a:ext cx="3321686" cy="3596645"/>
          </a:xfrm>
          <a:prstGeom prst="rect">
            <a:avLst/>
          </a:prstGeom>
        </p:spPr>
      </p:pic>
    </p:spTree>
    <p:extLst>
      <p:ext uri="{BB962C8B-B14F-4D97-AF65-F5344CB8AC3E}">
        <p14:creationId xmlns:p14="http://schemas.microsoft.com/office/powerpoint/2010/main" val="287890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9C8F-B59F-48FA-B6DB-D66015119B5C}"/>
              </a:ext>
            </a:extLst>
          </p:cNvPr>
          <p:cNvSpPr>
            <a:spLocks noGrp="1"/>
          </p:cNvSpPr>
          <p:nvPr>
            <p:ph type="title"/>
          </p:nvPr>
        </p:nvSpPr>
        <p:spPr/>
        <p:txBody>
          <a:bodyPr/>
          <a:lstStyle/>
          <a:p>
            <a:r>
              <a:rPr lang="nb-NO" dirty="0"/>
              <a:t>Inntektsulikhet</a:t>
            </a:r>
            <a:endParaRPr lang="en-US" dirty="0"/>
          </a:p>
        </p:txBody>
      </p:sp>
      <p:sp>
        <p:nvSpPr>
          <p:cNvPr id="4" name="Footer Placeholder 3">
            <a:extLst>
              <a:ext uri="{FF2B5EF4-FFF2-40B4-BE49-F238E27FC236}">
                <a16:creationId xmlns:a16="http://schemas.microsoft.com/office/drawing/2014/main" id="{6658C679-8737-4990-ABFA-8144C4350D3D}"/>
              </a:ext>
            </a:extLst>
          </p:cNvPr>
          <p:cNvSpPr>
            <a:spLocks noGrp="1"/>
          </p:cNvSpPr>
          <p:nvPr>
            <p:ph type="ftr" sz="quarter" idx="11"/>
          </p:nvPr>
        </p:nvSpPr>
        <p:spPr/>
        <p:txBody>
          <a:bodyPr/>
          <a:lstStyle/>
          <a:p>
            <a:r>
              <a:rPr lang="nb-NO"/>
              <a:t>Astrid Marie Jorde Sandsør – SPED4300</a:t>
            </a:r>
            <a:endParaRPr lang="en-US" dirty="0"/>
          </a:p>
        </p:txBody>
      </p:sp>
      <p:pic>
        <p:nvPicPr>
          <p:cNvPr id="11" name="Picture 10">
            <a:extLst>
              <a:ext uri="{FF2B5EF4-FFF2-40B4-BE49-F238E27FC236}">
                <a16:creationId xmlns:a16="http://schemas.microsoft.com/office/drawing/2014/main" id="{00D669EE-330E-458D-8BAC-124146EC6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9637" y="1870075"/>
            <a:ext cx="3321686" cy="3596645"/>
          </a:xfrm>
          <a:prstGeom prst="rect">
            <a:avLst/>
          </a:prstGeom>
        </p:spPr>
      </p:pic>
      <p:pic>
        <p:nvPicPr>
          <p:cNvPr id="8" name="Content Placeholder 7" descr="Map&#10;&#10;Description automatically generated">
            <a:extLst>
              <a:ext uri="{FF2B5EF4-FFF2-40B4-BE49-F238E27FC236}">
                <a16:creationId xmlns:a16="http://schemas.microsoft.com/office/drawing/2014/main" id="{EEE71790-557B-4158-AB7A-6215DDFCF3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4558" y="2087299"/>
            <a:ext cx="7705079" cy="3379421"/>
          </a:xfrm>
        </p:spPr>
      </p:pic>
    </p:spTree>
    <p:extLst>
      <p:ext uri="{BB962C8B-B14F-4D97-AF65-F5344CB8AC3E}">
        <p14:creationId xmlns:p14="http://schemas.microsoft.com/office/powerpoint/2010/main" val="4034237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9C8F-B59F-48FA-B6DB-D66015119B5C}"/>
              </a:ext>
            </a:extLst>
          </p:cNvPr>
          <p:cNvSpPr>
            <a:spLocks noGrp="1"/>
          </p:cNvSpPr>
          <p:nvPr>
            <p:ph type="title"/>
          </p:nvPr>
        </p:nvSpPr>
        <p:spPr/>
        <p:txBody>
          <a:bodyPr/>
          <a:lstStyle/>
          <a:p>
            <a:r>
              <a:rPr lang="nb-NO" dirty="0"/>
              <a:t>Inntektsulikhet</a:t>
            </a:r>
            <a:endParaRPr lang="en-US" dirty="0"/>
          </a:p>
        </p:txBody>
      </p:sp>
      <p:sp>
        <p:nvSpPr>
          <p:cNvPr id="3" name="Content Placeholder 2">
            <a:extLst>
              <a:ext uri="{FF2B5EF4-FFF2-40B4-BE49-F238E27FC236}">
                <a16:creationId xmlns:a16="http://schemas.microsoft.com/office/drawing/2014/main" id="{73C93234-B63E-42F5-8C7A-1BE9EA534FB7}"/>
              </a:ext>
            </a:extLst>
          </p:cNvPr>
          <p:cNvSpPr>
            <a:spLocks noGrp="1"/>
          </p:cNvSpPr>
          <p:nvPr>
            <p:ph idx="1"/>
          </p:nvPr>
        </p:nvSpPr>
        <p:spPr/>
        <p:txBody>
          <a:bodyPr>
            <a:normAutofit/>
          </a:bodyPr>
          <a:lstStyle/>
          <a:p>
            <a:r>
              <a:rPr lang="nb-NO" dirty="0"/>
              <a:t>Median (medianinntekt) deler opp i to like deler. </a:t>
            </a:r>
          </a:p>
          <a:p>
            <a:r>
              <a:rPr lang="nb-NO" dirty="0"/>
              <a:t>Kvartiler deler i fire</a:t>
            </a:r>
          </a:p>
          <a:p>
            <a:r>
              <a:rPr lang="nb-NO" dirty="0" err="1"/>
              <a:t>Persentiler</a:t>
            </a:r>
            <a:r>
              <a:rPr lang="nb-NO" dirty="0"/>
              <a:t> deler i 100</a:t>
            </a:r>
          </a:p>
          <a:p>
            <a:r>
              <a:rPr lang="nb-NO" dirty="0"/>
              <a:t>Inntektsrater: inntekten til en </a:t>
            </a:r>
            <a:r>
              <a:rPr lang="nb-NO" dirty="0" err="1"/>
              <a:t>persentil</a:t>
            </a:r>
            <a:r>
              <a:rPr lang="nb-NO" dirty="0"/>
              <a:t> sammenlignet med inntekten til en annen </a:t>
            </a:r>
            <a:r>
              <a:rPr lang="nb-NO" dirty="0" err="1"/>
              <a:t>persentil</a:t>
            </a:r>
            <a:endParaRPr lang="nb-NO" dirty="0"/>
          </a:p>
          <a:p>
            <a:r>
              <a:rPr lang="nb-NO" dirty="0"/>
              <a:t>F.eks. måler 90/10 inntektsraten hva 90 </a:t>
            </a:r>
            <a:r>
              <a:rPr lang="nb-NO" dirty="0" err="1"/>
              <a:t>persentilen</a:t>
            </a:r>
            <a:r>
              <a:rPr lang="nb-NO" dirty="0"/>
              <a:t> er (som deler de 10% rikeste fra resten) relativt til 10 </a:t>
            </a:r>
            <a:r>
              <a:rPr lang="nb-NO" dirty="0" err="1"/>
              <a:t>persentilen</a:t>
            </a:r>
            <a:r>
              <a:rPr lang="nb-NO" dirty="0"/>
              <a:t> (som deler de 10% fattigste fra resten)</a:t>
            </a:r>
          </a:p>
        </p:txBody>
      </p:sp>
      <p:sp>
        <p:nvSpPr>
          <p:cNvPr id="4" name="Footer Placeholder 3">
            <a:extLst>
              <a:ext uri="{FF2B5EF4-FFF2-40B4-BE49-F238E27FC236}">
                <a16:creationId xmlns:a16="http://schemas.microsoft.com/office/drawing/2014/main" id="{6658C679-8737-4990-ABFA-8144C4350D3D}"/>
              </a:ext>
            </a:extLst>
          </p:cNvPr>
          <p:cNvSpPr>
            <a:spLocks noGrp="1"/>
          </p:cNvSpPr>
          <p:nvPr>
            <p:ph type="ftr" sz="quarter" idx="11"/>
          </p:nvPr>
        </p:nvSpPr>
        <p:spPr/>
        <p:txBody>
          <a:bodyPr/>
          <a:lstStyle/>
          <a:p>
            <a:r>
              <a:rPr lang="nb-NO"/>
              <a:t>Astrid Marie Jorde Sandsør – SPED4300</a:t>
            </a:r>
            <a:endParaRPr lang="en-US" dirty="0"/>
          </a:p>
        </p:txBody>
      </p:sp>
    </p:spTree>
    <p:extLst>
      <p:ext uri="{BB962C8B-B14F-4D97-AF65-F5344CB8AC3E}">
        <p14:creationId xmlns:p14="http://schemas.microsoft.com/office/powerpoint/2010/main" val="3343153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9C8F-B59F-48FA-B6DB-D66015119B5C}"/>
              </a:ext>
            </a:extLst>
          </p:cNvPr>
          <p:cNvSpPr>
            <a:spLocks noGrp="1"/>
          </p:cNvSpPr>
          <p:nvPr>
            <p:ph type="title"/>
          </p:nvPr>
        </p:nvSpPr>
        <p:spPr/>
        <p:txBody>
          <a:bodyPr/>
          <a:lstStyle/>
          <a:p>
            <a:r>
              <a:rPr lang="nb-NO" dirty="0"/>
              <a:t>Fattigdom</a:t>
            </a:r>
            <a:endParaRPr lang="en-US" dirty="0"/>
          </a:p>
        </p:txBody>
      </p:sp>
      <p:sp>
        <p:nvSpPr>
          <p:cNvPr id="3" name="Content Placeholder 2">
            <a:extLst>
              <a:ext uri="{FF2B5EF4-FFF2-40B4-BE49-F238E27FC236}">
                <a16:creationId xmlns:a16="http://schemas.microsoft.com/office/drawing/2014/main" id="{73C93234-B63E-42F5-8C7A-1BE9EA534FB7}"/>
              </a:ext>
            </a:extLst>
          </p:cNvPr>
          <p:cNvSpPr>
            <a:spLocks noGrp="1"/>
          </p:cNvSpPr>
          <p:nvPr>
            <p:ph idx="1"/>
          </p:nvPr>
        </p:nvSpPr>
        <p:spPr/>
        <p:txBody>
          <a:bodyPr>
            <a:normAutofit/>
          </a:bodyPr>
          <a:lstStyle/>
          <a:p>
            <a:r>
              <a:rPr lang="nb-NO" dirty="0"/>
              <a:t>Inntektsfordeling =&gt; fattigdomsmål</a:t>
            </a:r>
          </a:p>
          <a:p>
            <a:r>
              <a:rPr lang="nb-NO" dirty="0"/>
              <a:t>Fattigdomsrate: andel av befolkningen som har inntekt under en fastsatt grense (fattigdomslinjen)</a:t>
            </a:r>
          </a:p>
          <a:p>
            <a:pPr lvl="1"/>
            <a:r>
              <a:rPr lang="nb-NO" dirty="0"/>
              <a:t>En/to dollar per dag, lokal valuta, justert for kjøpekraft</a:t>
            </a:r>
          </a:p>
          <a:p>
            <a:pPr lvl="1"/>
            <a:r>
              <a:rPr lang="nb-NO" dirty="0"/>
              <a:t>Antall mennesker under grense</a:t>
            </a:r>
          </a:p>
          <a:p>
            <a:r>
              <a:rPr lang="nb-NO" dirty="0"/>
              <a:t>To mål på fattigdom: absolutt og relativ</a:t>
            </a:r>
          </a:p>
          <a:p>
            <a:pPr lvl="1"/>
            <a:r>
              <a:rPr lang="nb-NO" dirty="0"/>
              <a:t>Absolutt: Samme fattigdomsgrense over lengre tid i samme land, eller i flere land som sammenlignes med hverandre</a:t>
            </a:r>
          </a:p>
          <a:p>
            <a:pPr lvl="1"/>
            <a:r>
              <a:rPr lang="nb-NO" dirty="0"/>
              <a:t>Relativ: Inntekten er betydelig lavere enn det andre ellers i samfunnet har, man kan ikke delta på samme måte</a:t>
            </a:r>
          </a:p>
        </p:txBody>
      </p:sp>
      <p:sp>
        <p:nvSpPr>
          <p:cNvPr id="4" name="Footer Placeholder 3">
            <a:extLst>
              <a:ext uri="{FF2B5EF4-FFF2-40B4-BE49-F238E27FC236}">
                <a16:creationId xmlns:a16="http://schemas.microsoft.com/office/drawing/2014/main" id="{6658C679-8737-4990-ABFA-8144C4350D3D}"/>
              </a:ext>
            </a:extLst>
          </p:cNvPr>
          <p:cNvSpPr>
            <a:spLocks noGrp="1"/>
          </p:cNvSpPr>
          <p:nvPr>
            <p:ph type="ftr" sz="quarter" idx="11"/>
          </p:nvPr>
        </p:nvSpPr>
        <p:spPr/>
        <p:txBody>
          <a:bodyPr/>
          <a:lstStyle/>
          <a:p>
            <a:r>
              <a:rPr lang="nb-NO"/>
              <a:t>Astrid Marie Jorde Sandsør – SPED4300</a:t>
            </a:r>
            <a:endParaRPr lang="en-US" dirty="0"/>
          </a:p>
        </p:txBody>
      </p:sp>
    </p:spTree>
    <p:extLst>
      <p:ext uri="{BB962C8B-B14F-4D97-AF65-F5344CB8AC3E}">
        <p14:creationId xmlns:p14="http://schemas.microsoft.com/office/powerpoint/2010/main" val="358327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9C8F-B59F-48FA-B6DB-D66015119B5C}"/>
              </a:ext>
            </a:extLst>
          </p:cNvPr>
          <p:cNvSpPr>
            <a:spLocks noGrp="1"/>
          </p:cNvSpPr>
          <p:nvPr>
            <p:ph type="title"/>
          </p:nvPr>
        </p:nvSpPr>
        <p:spPr/>
        <p:txBody>
          <a:bodyPr/>
          <a:lstStyle/>
          <a:p>
            <a:r>
              <a:rPr lang="nb-NO" dirty="0"/>
              <a:t>Fattigdom</a:t>
            </a:r>
            <a:endParaRPr lang="en-US" dirty="0"/>
          </a:p>
        </p:txBody>
      </p:sp>
      <p:sp>
        <p:nvSpPr>
          <p:cNvPr id="3" name="Content Placeholder 2">
            <a:extLst>
              <a:ext uri="{FF2B5EF4-FFF2-40B4-BE49-F238E27FC236}">
                <a16:creationId xmlns:a16="http://schemas.microsoft.com/office/drawing/2014/main" id="{73C93234-B63E-42F5-8C7A-1BE9EA534FB7}"/>
              </a:ext>
            </a:extLst>
          </p:cNvPr>
          <p:cNvSpPr>
            <a:spLocks noGrp="1"/>
          </p:cNvSpPr>
          <p:nvPr>
            <p:ph idx="1"/>
          </p:nvPr>
        </p:nvSpPr>
        <p:spPr/>
        <p:txBody>
          <a:bodyPr>
            <a:normAutofit lnSpcReduction="10000"/>
          </a:bodyPr>
          <a:lstStyle/>
          <a:p>
            <a:r>
              <a:rPr lang="nb-NO" dirty="0"/>
              <a:t>Hva menes med lav inntekt i Norge?</a:t>
            </a:r>
          </a:p>
          <a:p>
            <a:pPr lvl="1"/>
            <a:r>
              <a:rPr lang="nb-NO" dirty="0"/>
              <a:t>Relativt inntektsmål</a:t>
            </a:r>
          </a:p>
          <a:p>
            <a:pPr lvl="1"/>
            <a:r>
              <a:rPr lang="en-US" dirty="0"/>
              <a:t>60% EU (50% OECD) av </a:t>
            </a:r>
            <a:r>
              <a:rPr lang="en-US" dirty="0" err="1"/>
              <a:t>medianinntekten</a:t>
            </a:r>
            <a:r>
              <a:rPr lang="en-US" dirty="0"/>
              <a:t> </a:t>
            </a:r>
            <a:r>
              <a:rPr lang="en-US" dirty="0" err="1"/>
              <a:t>etter</a:t>
            </a:r>
            <a:r>
              <a:rPr lang="en-US" dirty="0"/>
              <a:t> </a:t>
            </a:r>
            <a:r>
              <a:rPr lang="en-US" dirty="0" err="1"/>
              <a:t>skatt</a:t>
            </a:r>
            <a:r>
              <a:rPr lang="en-US" dirty="0"/>
              <a:t>, </a:t>
            </a:r>
            <a:r>
              <a:rPr lang="en-US" dirty="0" err="1"/>
              <a:t>justert</a:t>
            </a:r>
            <a:r>
              <a:rPr lang="en-US" dirty="0"/>
              <a:t> for </a:t>
            </a:r>
            <a:r>
              <a:rPr lang="en-US" dirty="0" err="1"/>
              <a:t>antall</a:t>
            </a:r>
            <a:r>
              <a:rPr lang="en-US" dirty="0"/>
              <a:t> </a:t>
            </a:r>
            <a:r>
              <a:rPr lang="en-US" dirty="0" err="1"/>
              <a:t>familiemedlemmer</a:t>
            </a:r>
            <a:r>
              <a:rPr lang="en-US" dirty="0"/>
              <a:t> </a:t>
            </a:r>
            <a:r>
              <a:rPr lang="nb-NO" dirty="0"/>
              <a:t>(første voksen =1, andre voksen=0,5, barn=0,3)</a:t>
            </a:r>
          </a:p>
          <a:p>
            <a:pPr lvl="2"/>
            <a:r>
              <a:rPr lang="en-US" dirty="0"/>
              <a:t>1 </a:t>
            </a:r>
            <a:r>
              <a:rPr lang="en-US" dirty="0" err="1"/>
              <a:t>voksen</a:t>
            </a:r>
            <a:r>
              <a:rPr lang="en-US" dirty="0"/>
              <a:t> 1 barn: ca NOK 308 800 (1,3)*</a:t>
            </a:r>
          </a:p>
          <a:p>
            <a:pPr lvl="2"/>
            <a:r>
              <a:rPr lang="en-US" dirty="0"/>
              <a:t>1 </a:t>
            </a:r>
            <a:r>
              <a:rPr lang="en-US" dirty="0" err="1"/>
              <a:t>voksen</a:t>
            </a:r>
            <a:r>
              <a:rPr lang="en-US" dirty="0"/>
              <a:t> 2 barn: ca NOK 380 100 (1,6)</a:t>
            </a:r>
          </a:p>
          <a:p>
            <a:pPr lvl="2"/>
            <a:r>
              <a:rPr lang="en-US" dirty="0"/>
              <a:t>2 </a:t>
            </a:r>
            <a:r>
              <a:rPr lang="en-US" dirty="0" err="1"/>
              <a:t>voksne</a:t>
            </a:r>
            <a:r>
              <a:rPr lang="en-US" dirty="0"/>
              <a:t> 2 barn: ca NOK 489 900 (2,1)</a:t>
            </a:r>
          </a:p>
          <a:p>
            <a:pPr lvl="1"/>
            <a:endParaRPr lang="nb-NO" dirty="0"/>
          </a:p>
          <a:p>
            <a:pPr lvl="1"/>
            <a:r>
              <a:rPr lang="nb-NO" dirty="0"/>
              <a:t>Ofte brukes «vedvarende lav inntekt» som definisjon, altså at man er under grensen over flere år (SSB bruker som oftest 3 år).</a:t>
            </a:r>
          </a:p>
          <a:p>
            <a:pPr marL="457200" lvl="1" indent="0">
              <a:buNone/>
            </a:pPr>
            <a:endParaRPr lang="nb-NO" dirty="0"/>
          </a:p>
          <a:p>
            <a:pPr marL="457200" lvl="1" indent="0">
              <a:buNone/>
            </a:pPr>
            <a:r>
              <a:rPr lang="nb-NO" dirty="0"/>
              <a:t>*Tall fra 2019: </a:t>
            </a:r>
            <a:r>
              <a:rPr lang="nb-NO" sz="1400" dirty="0">
                <a:hlinkClick r:id="rId2"/>
              </a:rPr>
              <a:t>https://www.ssb.no/statbank/table/09593/tableViewLayout1/?loadedQueryId=10021621&amp;timeType=top&amp;timeValue=1</a:t>
            </a:r>
            <a:endParaRPr lang="nb-NO" sz="1400" dirty="0"/>
          </a:p>
        </p:txBody>
      </p:sp>
      <p:sp>
        <p:nvSpPr>
          <p:cNvPr id="4" name="Footer Placeholder 3">
            <a:extLst>
              <a:ext uri="{FF2B5EF4-FFF2-40B4-BE49-F238E27FC236}">
                <a16:creationId xmlns:a16="http://schemas.microsoft.com/office/drawing/2014/main" id="{6658C679-8737-4990-ABFA-8144C4350D3D}"/>
              </a:ext>
            </a:extLst>
          </p:cNvPr>
          <p:cNvSpPr>
            <a:spLocks noGrp="1"/>
          </p:cNvSpPr>
          <p:nvPr>
            <p:ph type="ftr" sz="quarter" idx="11"/>
          </p:nvPr>
        </p:nvSpPr>
        <p:spPr/>
        <p:txBody>
          <a:bodyPr/>
          <a:lstStyle/>
          <a:p>
            <a:r>
              <a:rPr lang="nb-NO"/>
              <a:t>Astrid Marie Jorde Sandsør – SPED4300</a:t>
            </a:r>
            <a:endParaRPr lang="en-US" dirty="0"/>
          </a:p>
        </p:txBody>
      </p:sp>
    </p:spTree>
    <p:extLst>
      <p:ext uri="{BB962C8B-B14F-4D97-AF65-F5344CB8AC3E}">
        <p14:creationId xmlns:p14="http://schemas.microsoft.com/office/powerpoint/2010/main" val="2635407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BCB0324-C0A2-4CCD-8EEF-0A74276F3C95}"/>
              </a:ext>
            </a:extLst>
          </p:cNvPr>
          <p:cNvSpPr>
            <a:spLocks noGrp="1"/>
          </p:cNvSpPr>
          <p:nvPr>
            <p:ph type="ftr" sz="quarter" idx="11"/>
          </p:nvPr>
        </p:nvSpPr>
        <p:spPr/>
        <p:txBody>
          <a:bodyPr/>
          <a:lstStyle/>
          <a:p>
            <a:r>
              <a:rPr lang="nb-NO"/>
              <a:t>Astrid Marie Jorde Sandsør – SPED4300</a:t>
            </a:r>
            <a:endParaRPr lang="en-US" dirty="0"/>
          </a:p>
        </p:txBody>
      </p:sp>
      <p:pic>
        <p:nvPicPr>
          <p:cNvPr id="7" name="Picture 6">
            <a:extLst>
              <a:ext uri="{FF2B5EF4-FFF2-40B4-BE49-F238E27FC236}">
                <a16:creationId xmlns:a16="http://schemas.microsoft.com/office/drawing/2014/main" id="{272A67F3-432D-4E7C-AFB1-C7E68EA1A8ED}"/>
              </a:ext>
            </a:extLst>
          </p:cNvPr>
          <p:cNvPicPr>
            <a:picLocks noChangeAspect="1"/>
          </p:cNvPicPr>
          <p:nvPr/>
        </p:nvPicPr>
        <p:blipFill>
          <a:blip r:embed="rId2"/>
          <a:stretch>
            <a:fillRect/>
          </a:stretch>
        </p:blipFill>
        <p:spPr>
          <a:xfrm>
            <a:off x="2065953" y="683953"/>
            <a:ext cx="6885688" cy="567239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BCB0324-C0A2-4CCD-8EEF-0A74276F3C95}"/>
              </a:ext>
            </a:extLst>
          </p:cNvPr>
          <p:cNvSpPr>
            <a:spLocks noGrp="1"/>
          </p:cNvSpPr>
          <p:nvPr>
            <p:ph type="ftr" sz="quarter" idx="11"/>
          </p:nvPr>
        </p:nvSpPr>
        <p:spPr/>
        <p:txBody>
          <a:bodyPr/>
          <a:lstStyle/>
          <a:p>
            <a:r>
              <a:rPr lang="nb-NO"/>
              <a:t>Astrid Marie Jorde Sandsør – SPED4300</a:t>
            </a:r>
            <a:endParaRPr lang="en-US" dirty="0"/>
          </a:p>
        </p:txBody>
      </p:sp>
      <p:pic>
        <p:nvPicPr>
          <p:cNvPr id="4" name="Picture 3">
            <a:extLst>
              <a:ext uri="{FF2B5EF4-FFF2-40B4-BE49-F238E27FC236}">
                <a16:creationId xmlns:a16="http://schemas.microsoft.com/office/drawing/2014/main" id="{D60ACDBA-60C0-48C7-86DD-70CDB5172157}"/>
              </a:ext>
            </a:extLst>
          </p:cNvPr>
          <p:cNvPicPr>
            <a:picLocks noChangeAspect="1"/>
          </p:cNvPicPr>
          <p:nvPr/>
        </p:nvPicPr>
        <p:blipFill>
          <a:blip r:embed="rId2"/>
          <a:stretch>
            <a:fillRect/>
          </a:stretch>
        </p:blipFill>
        <p:spPr>
          <a:xfrm>
            <a:off x="2567031" y="888584"/>
            <a:ext cx="6721687" cy="5268935"/>
          </a:xfrm>
          <a:prstGeom prst="rect">
            <a:avLst/>
          </a:prstGeom>
        </p:spPr>
      </p:pic>
    </p:spTree>
    <p:extLst>
      <p:ext uri="{BB962C8B-B14F-4D97-AF65-F5344CB8AC3E}">
        <p14:creationId xmlns:p14="http://schemas.microsoft.com/office/powerpoint/2010/main" val="1578019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BCB0324-C0A2-4CCD-8EEF-0A74276F3C95}"/>
              </a:ext>
            </a:extLst>
          </p:cNvPr>
          <p:cNvSpPr>
            <a:spLocks noGrp="1"/>
          </p:cNvSpPr>
          <p:nvPr>
            <p:ph type="ftr" sz="quarter" idx="11"/>
          </p:nvPr>
        </p:nvSpPr>
        <p:spPr/>
        <p:txBody>
          <a:bodyPr/>
          <a:lstStyle/>
          <a:p>
            <a:r>
              <a:rPr lang="nb-NO"/>
              <a:t>Astrid Marie Jorde Sandsør – SPED4300</a:t>
            </a:r>
            <a:endParaRPr lang="en-US" dirty="0"/>
          </a:p>
        </p:txBody>
      </p:sp>
      <p:pic>
        <p:nvPicPr>
          <p:cNvPr id="6" name="Picture 5">
            <a:extLst>
              <a:ext uri="{FF2B5EF4-FFF2-40B4-BE49-F238E27FC236}">
                <a16:creationId xmlns:a16="http://schemas.microsoft.com/office/drawing/2014/main" id="{0E8229E8-40F0-4366-A1EF-10B3804EE54A}"/>
              </a:ext>
            </a:extLst>
          </p:cNvPr>
          <p:cNvPicPr>
            <a:picLocks noChangeAspect="1"/>
          </p:cNvPicPr>
          <p:nvPr/>
        </p:nvPicPr>
        <p:blipFill>
          <a:blip r:embed="rId2"/>
          <a:stretch>
            <a:fillRect/>
          </a:stretch>
        </p:blipFill>
        <p:spPr>
          <a:xfrm>
            <a:off x="2255061" y="799489"/>
            <a:ext cx="6712197" cy="5391586"/>
          </a:xfrm>
          <a:prstGeom prst="rect">
            <a:avLst/>
          </a:prstGeom>
        </p:spPr>
      </p:pic>
    </p:spTree>
    <p:extLst>
      <p:ext uri="{BB962C8B-B14F-4D97-AF65-F5344CB8AC3E}">
        <p14:creationId xmlns:p14="http://schemas.microsoft.com/office/powerpoint/2010/main" val="3958373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BCB0324-C0A2-4CCD-8EEF-0A74276F3C95}"/>
              </a:ext>
            </a:extLst>
          </p:cNvPr>
          <p:cNvSpPr>
            <a:spLocks noGrp="1"/>
          </p:cNvSpPr>
          <p:nvPr>
            <p:ph type="ftr" sz="quarter" idx="11"/>
          </p:nvPr>
        </p:nvSpPr>
        <p:spPr/>
        <p:txBody>
          <a:bodyPr/>
          <a:lstStyle/>
          <a:p>
            <a:r>
              <a:rPr lang="nb-NO"/>
              <a:t>Astrid Marie Jorde Sandsør – SPED4300</a:t>
            </a:r>
            <a:endParaRPr lang="en-US" dirty="0"/>
          </a:p>
        </p:txBody>
      </p:sp>
      <p:pic>
        <p:nvPicPr>
          <p:cNvPr id="2050" name="Picture 2" descr="Figur 6. Andelen barn med vedvarende lave husholdningsinntekter¹ i bydelene i de fire største byene. 2013 og 2018">
            <a:extLst>
              <a:ext uri="{FF2B5EF4-FFF2-40B4-BE49-F238E27FC236}">
                <a16:creationId xmlns:a16="http://schemas.microsoft.com/office/drawing/2014/main" id="{6AB8F6E9-B6A1-4B6C-84A0-A705F55D6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438" y="699063"/>
            <a:ext cx="7326847" cy="5657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679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Hva betyr det å ha lav inntekt?</a:t>
            </a:r>
            <a:endParaRPr lang="en-US" dirty="0"/>
          </a:p>
        </p:txBody>
      </p:sp>
      <p:sp>
        <p:nvSpPr>
          <p:cNvPr id="3" name="Content Placeholder 2">
            <a:extLst>
              <a:ext uri="{FF2B5EF4-FFF2-40B4-BE49-F238E27FC236}">
                <a16:creationId xmlns:a16="http://schemas.microsoft.com/office/drawing/2014/main" id="{F20B34F7-92DE-4921-B9A0-A45A5E1CF23C}"/>
              </a:ext>
            </a:extLst>
          </p:cNvPr>
          <p:cNvSpPr>
            <a:spLocks noGrp="1"/>
          </p:cNvSpPr>
          <p:nvPr>
            <p:ph idx="1"/>
          </p:nvPr>
        </p:nvSpPr>
        <p:spPr>
          <a:xfrm>
            <a:off x="885179" y="1825625"/>
            <a:ext cx="10515600" cy="4351338"/>
          </a:xfrm>
        </p:spPr>
        <p:txBody>
          <a:bodyPr/>
          <a:lstStyle/>
          <a:p>
            <a:r>
              <a:rPr lang="nb-NO" dirty="0"/>
              <a:t>Matmangel</a:t>
            </a:r>
          </a:p>
          <a:p>
            <a:r>
              <a:rPr lang="nb-NO" dirty="0"/>
              <a:t>Ikke feire bursdager</a:t>
            </a:r>
          </a:p>
          <a:p>
            <a:r>
              <a:rPr lang="nb-NO" dirty="0"/>
              <a:t>Ingen fritidsaktiviteter</a:t>
            </a:r>
          </a:p>
          <a:p>
            <a:endParaRPr lang="nb-NO" dirty="0"/>
          </a:p>
          <a:p>
            <a:r>
              <a:rPr lang="nb-NO" dirty="0"/>
              <a:t>Dårlig samvittighet</a:t>
            </a:r>
          </a:p>
          <a:p>
            <a:r>
              <a:rPr lang="nb-NO" dirty="0"/>
              <a:t>Bekymringer</a:t>
            </a:r>
          </a:p>
          <a:p>
            <a:r>
              <a:rPr lang="nb-NO" dirty="0"/>
              <a:t>Stress</a:t>
            </a:r>
          </a:p>
          <a:p>
            <a:r>
              <a:rPr lang="nb-NO" dirty="0"/>
              <a:t>Utenforskap </a:t>
            </a:r>
          </a:p>
          <a:p>
            <a:endParaRPr lang="en-US" dirty="0"/>
          </a:p>
        </p:txBody>
      </p:sp>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pic>
        <p:nvPicPr>
          <p:cNvPr id="6" name="Bilde 4">
            <a:extLst>
              <a:ext uri="{FF2B5EF4-FFF2-40B4-BE49-F238E27FC236}">
                <a16:creationId xmlns:a16="http://schemas.microsoft.com/office/drawing/2014/main" id="{60DC2976-BAA9-D741-BC61-A1D064BFC379}"/>
              </a:ext>
            </a:extLst>
          </p:cNvPr>
          <p:cNvPicPr>
            <a:picLocks noChangeAspect="1"/>
          </p:cNvPicPr>
          <p:nvPr/>
        </p:nvPicPr>
        <p:blipFill>
          <a:blip r:embed="rId2"/>
          <a:stretch>
            <a:fillRect/>
          </a:stretch>
        </p:blipFill>
        <p:spPr>
          <a:xfrm>
            <a:off x="7885455" y="2253382"/>
            <a:ext cx="4102968" cy="4102968"/>
          </a:xfrm>
          <a:prstGeom prst="rect">
            <a:avLst/>
          </a:prstGeom>
        </p:spPr>
      </p:pic>
      <p:pic>
        <p:nvPicPr>
          <p:cNvPr id="9" name="Picture 8">
            <a:extLst>
              <a:ext uri="{FF2B5EF4-FFF2-40B4-BE49-F238E27FC236}">
                <a16:creationId xmlns:a16="http://schemas.microsoft.com/office/drawing/2014/main" id="{1579FA6F-B83B-44A5-8FDC-782761311789}"/>
              </a:ext>
            </a:extLst>
          </p:cNvPr>
          <p:cNvPicPr>
            <a:picLocks noChangeAspect="1"/>
          </p:cNvPicPr>
          <p:nvPr/>
        </p:nvPicPr>
        <p:blipFill>
          <a:blip r:embed="rId3"/>
          <a:stretch>
            <a:fillRect/>
          </a:stretch>
        </p:blipFill>
        <p:spPr>
          <a:xfrm>
            <a:off x="4872779" y="1469602"/>
            <a:ext cx="2865892" cy="4102968"/>
          </a:xfrm>
          <a:prstGeom prst="rect">
            <a:avLst/>
          </a:prstGeom>
        </p:spPr>
      </p:pic>
    </p:spTree>
    <p:extLst>
      <p:ext uri="{BB962C8B-B14F-4D97-AF65-F5344CB8AC3E}">
        <p14:creationId xmlns:p14="http://schemas.microsoft.com/office/powerpoint/2010/main" val="2024244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96C59-BDD9-4F42-8C89-1095D12DFCFF}"/>
              </a:ext>
            </a:extLst>
          </p:cNvPr>
          <p:cNvSpPr>
            <a:spLocks noGrp="1"/>
          </p:cNvSpPr>
          <p:nvPr>
            <p:ph type="title"/>
          </p:nvPr>
        </p:nvSpPr>
        <p:spPr>
          <a:xfrm>
            <a:off x="838200" y="573024"/>
            <a:ext cx="11142306" cy="1117664"/>
          </a:xfrm>
        </p:spPr>
        <p:txBody>
          <a:bodyPr>
            <a:normAutofit/>
          </a:bodyPr>
          <a:lstStyle/>
          <a:p>
            <a:r>
              <a:rPr lang="nb-NO" dirty="0"/>
              <a:t>I dag </a:t>
            </a:r>
            <a:endParaRPr lang="en-US" dirty="0"/>
          </a:p>
        </p:txBody>
      </p:sp>
      <p:sp>
        <p:nvSpPr>
          <p:cNvPr id="3" name="Content Placeholder 2">
            <a:extLst>
              <a:ext uri="{FF2B5EF4-FFF2-40B4-BE49-F238E27FC236}">
                <a16:creationId xmlns:a16="http://schemas.microsoft.com/office/drawing/2014/main" id="{2F5E95A2-3487-46AC-B55E-075C0A51BB76}"/>
              </a:ext>
            </a:extLst>
          </p:cNvPr>
          <p:cNvSpPr>
            <a:spLocks noGrp="1"/>
          </p:cNvSpPr>
          <p:nvPr>
            <p:ph idx="1"/>
          </p:nvPr>
        </p:nvSpPr>
        <p:spPr/>
        <p:txBody>
          <a:bodyPr/>
          <a:lstStyle/>
          <a:p>
            <a:pPr marL="349585" indent="-349585" defTabSz="279667">
              <a:spcBef>
                <a:spcPts val="2180"/>
              </a:spcBef>
              <a:defRPr sz="3132"/>
            </a:pPr>
            <a:r>
              <a:rPr lang="nb-NO" dirty="0"/>
              <a:t>Ulikhet og fattigdom</a:t>
            </a:r>
          </a:p>
          <a:p>
            <a:pPr marL="349585" indent="-349585" defTabSz="279667">
              <a:spcBef>
                <a:spcPts val="2180"/>
              </a:spcBef>
              <a:defRPr sz="3132"/>
            </a:pPr>
            <a:r>
              <a:rPr lang="nb-NO" dirty="0"/>
              <a:t>Konsekvenser av ulikhet/fattigdom	</a:t>
            </a:r>
          </a:p>
          <a:p>
            <a:pPr marL="349585" indent="-349585" defTabSz="279667">
              <a:spcBef>
                <a:spcPts val="2180"/>
              </a:spcBef>
              <a:defRPr sz="3132"/>
            </a:pPr>
            <a:r>
              <a:rPr lang="nb-NO" dirty="0"/>
              <a:t>Mekanismer</a:t>
            </a:r>
          </a:p>
          <a:p>
            <a:pPr marL="349585" indent="-349585" defTabSz="279667">
              <a:spcBef>
                <a:spcPts val="2180"/>
              </a:spcBef>
              <a:defRPr sz="3132"/>
            </a:pPr>
            <a:endParaRPr lang="nb-NO" dirty="0"/>
          </a:p>
          <a:p>
            <a:pPr marL="349585" indent="-349585" defTabSz="279667">
              <a:spcBef>
                <a:spcPts val="2180"/>
              </a:spcBef>
              <a:defRPr sz="3132"/>
            </a:pPr>
            <a:r>
              <a:rPr lang="nb-NO" dirty="0"/>
              <a:t>Neste uke</a:t>
            </a:r>
          </a:p>
          <a:p>
            <a:pPr marL="806785" lvl="1" indent="-349585" defTabSz="279667">
              <a:spcBef>
                <a:spcPts val="2180"/>
              </a:spcBef>
              <a:defRPr sz="3132"/>
            </a:pPr>
            <a:r>
              <a:rPr lang="nb-NO" dirty="0"/>
              <a:t>Rollen til barnehager og skoler (institusjoner)</a:t>
            </a:r>
          </a:p>
        </p:txBody>
      </p:sp>
      <p:sp>
        <p:nvSpPr>
          <p:cNvPr id="8" name="Content Placeholder 2">
            <a:extLst>
              <a:ext uri="{FF2B5EF4-FFF2-40B4-BE49-F238E27FC236}">
                <a16:creationId xmlns:a16="http://schemas.microsoft.com/office/drawing/2014/main" id="{6C5B9B3C-A81B-4EB0-9BB2-811493A7A58E}"/>
              </a:ext>
            </a:extLst>
          </p:cNvPr>
          <p:cNvSpPr txBox="1">
            <a:spLocks/>
          </p:cNvSpPr>
          <p:nvPr/>
        </p:nvSpPr>
        <p:spPr>
          <a:xfrm>
            <a:off x="7925719" y="3217796"/>
            <a:ext cx="3822754" cy="1517489"/>
          </a:xfrm>
          <a:prstGeom prst="rect">
            <a:avLst/>
          </a:prstGeom>
          <a:ln>
            <a:solidFill>
              <a:schemeClr val="tx1"/>
            </a:solidFill>
          </a:ln>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a:t>Slides fra SPED4300, (Zachrisson, 2020)</a:t>
            </a:r>
          </a:p>
          <a:p>
            <a:r>
              <a:rPr lang="nb-NO" dirty="0"/>
              <a:t>Bøe, T. (2015). Sosioøkonomisk status og barn og unges psykologiske utvikling: Familiestressmodellen og familieinvesteringsperspektivet.</a:t>
            </a:r>
          </a:p>
        </p:txBody>
      </p:sp>
      <p:sp>
        <p:nvSpPr>
          <p:cNvPr id="6" name="Footer Placeholder 5">
            <a:extLst>
              <a:ext uri="{FF2B5EF4-FFF2-40B4-BE49-F238E27FC236}">
                <a16:creationId xmlns:a16="http://schemas.microsoft.com/office/drawing/2014/main" id="{C683D6E3-9589-404A-B8FC-147DAF56884D}"/>
              </a:ext>
            </a:extLst>
          </p:cNvPr>
          <p:cNvSpPr>
            <a:spLocks noGrp="1"/>
          </p:cNvSpPr>
          <p:nvPr>
            <p:ph type="ftr" sz="quarter" idx="11"/>
          </p:nvPr>
        </p:nvSpPr>
        <p:spPr/>
        <p:txBody>
          <a:bodyPr/>
          <a:lstStyle/>
          <a:p>
            <a:r>
              <a:rPr lang="nb-NO" dirty="0"/>
              <a:t>Astrid Marie Jorde Sandsør – SPED4300</a:t>
            </a:r>
            <a:endParaRPr lang="en-US" dirty="0"/>
          </a:p>
        </p:txBody>
      </p:sp>
    </p:spTree>
    <p:extLst>
      <p:ext uri="{BB962C8B-B14F-4D97-AF65-F5344CB8AC3E}">
        <p14:creationId xmlns:p14="http://schemas.microsoft.com/office/powerpoint/2010/main" val="2979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Inntekt og utdanning</a:t>
            </a:r>
            <a:endParaRPr lang="en-US" dirty="0"/>
          </a:p>
        </p:txBody>
      </p:sp>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pic>
        <p:nvPicPr>
          <p:cNvPr id="7" name="Bilde 3">
            <a:extLst>
              <a:ext uri="{FF2B5EF4-FFF2-40B4-BE49-F238E27FC236}">
                <a16:creationId xmlns:a16="http://schemas.microsoft.com/office/drawing/2014/main" id="{0B28B66A-E716-5E47-ABC2-2D151295E846}"/>
              </a:ext>
            </a:extLst>
          </p:cNvPr>
          <p:cNvPicPr>
            <a:picLocks noChangeAspect="1"/>
          </p:cNvPicPr>
          <p:nvPr/>
        </p:nvPicPr>
        <p:blipFill>
          <a:blip r:embed="rId2"/>
          <a:stretch>
            <a:fillRect/>
          </a:stretch>
        </p:blipFill>
        <p:spPr>
          <a:xfrm>
            <a:off x="838200" y="1841500"/>
            <a:ext cx="3644900" cy="1587500"/>
          </a:xfrm>
          <a:prstGeom prst="rect">
            <a:avLst/>
          </a:prstGeom>
        </p:spPr>
      </p:pic>
      <p:pic>
        <p:nvPicPr>
          <p:cNvPr id="8" name="Bilde 2">
            <a:extLst>
              <a:ext uri="{FF2B5EF4-FFF2-40B4-BE49-F238E27FC236}">
                <a16:creationId xmlns:a16="http://schemas.microsoft.com/office/drawing/2014/main" id="{4478262B-A214-8C4D-835C-BF9707D05289}"/>
              </a:ext>
            </a:extLst>
          </p:cNvPr>
          <p:cNvPicPr>
            <a:picLocks noChangeAspect="1"/>
          </p:cNvPicPr>
          <p:nvPr/>
        </p:nvPicPr>
        <p:blipFill>
          <a:blip r:embed="rId3"/>
          <a:stretch>
            <a:fillRect/>
          </a:stretch>
        </p:blipFill>
        <p:spPr>
          <a:xfrm>
            <a:off x="5073411" y="1678132"/>
            <a:ext cx="6346662" cy="4606844"/>
          </a:xfrm>
          <a:prstGeom prst="rect">
            <a:avLst/>
          </a:prstGeom>
        </p:spPr>
      </p:pic>
    </p:spTree>
    <p:extLst>
      <p:ext uri="{BB962C8B-B14F-4D97-AF65-F5344CB8AC3E}">
        <p14:creationId xmlns:p14="http://schemas.microsoft.com/office/powerpoint/2010/main" val="1171046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Hvorfor fokus på inntekt?</a:t>
            </a:r>
            <a:endParaRPr lang="en-US" dirty="0"/>
          </a:p>
        </p:txBody>
      </p:sp>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sp>
        <p:nvSpPr>
          <p:cNvPr id="6" name="Content Placeholder 2">
            <a:extLst>
              <a:ext uri="{FF2B5EF4-FFF2-40B4-BE49-F238E27FC236}">
                <a16:creationId xmlns:a16="http://schemas.microsoft.com/office/drawing/2014/main" id="{0677692A-A19D-4BBB-8CEF-5933F92CF92F}"/>
              </a:ext>
            </a:extLst>
          </p:cNvPr>
          <p:cNvSpPr>
            <a:spLocks noGrp="1"/>
          </p:cNvSpPr>
          <p:nvPr>
            <p:ph idx="1"/>
          </p:nvPr>
        </p:nvSpPr>
        <p:spPr>
          <a:xfrm>
            <a:off x="885179" y="1825625"/>
            <a:ext cx="10515600" cy="4351338"/>
          </a:xfrm>
        </p:spPr>
        <p:txBody>
          <a:bodyPr/>
          <a:lstStyle/>
          <a:p>
            <a:r>
              <a:rPr lang="nb-NO" dirty="0"/>
              <a:t>Identifisere årsak</a:t>
            </a:r>
          </a:p>
          <a:p>
            <a:pPr lvl="1"/>
            <a:r>
              <a:rPr lang="nb-NO" dirty="0"/>
              <a:t>Som kan endres</a:t>
            </a:r>
          </a:p>
          <a:p>
            <a:endParaRPr lang="nb-NO" dirty="0"/>
          </a:p>
          <a:p>
            <a:r>
              <a:rPr lang="nb-NO" dirty="0"/>
              <a:t>Andre indikatorer</a:t>
            </a:r>
          </a:p>
          <a:p>
            <a:pPr lvl="1"/>
            <a:r>
              <a:rPr lang="nb-NO" dirty="0"/>
              <a:t>Vanskeligere å endre</a:t>
            </a:r>
          </a:p>
          <a:p>
            <a:pPr lvl="1"/>
            <a:r>
              <a:rPr lang="nb-NO" dirty="0"/>
              <a:t>Fokus på kompensasjon</a:t>
            </a:r>
          </a:p>
          <a:p>
            <a:endParaRPr lang="en-US" dirty="0"/>
          </a:p>
        </p:txBody>
      </p:sp>
    </p:spTree>
    <p:extLst>
      <p:ext uri="{BB962C8B-B14F-4D97-AF65-F5344CB8AC3E}">
        <p14:creationId xmlns:p14="http://schemas.microsoft.com/office/powerpoint/2010/main" val="727197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Mekanismer</a:t>
            </a:r>
            <a:endParaRPr lang="en-US" dirty="0"/>
          </a:p>
        </p:txBody>
      </p:sp>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sp>
        <p:nvSpPr>
          <p:cNvPr id="6" name="Content Placeholder 2">
            <a:extLst>
              <a:ext uri="{FF2B5EF4-FFF2-40B4-BE49-F238E27FC236}">
                <a16:creationId xmlns:a16="http://schemas.microsoft.com/office/drawing/2014/main" id="{0677692A-A19D-4BBB-8CEF-5933F92CF92F}"/>
              </a:ext>
            </a:extLst>
          </p:cNvPr>
          <p:cNvSpPr>
            <a:spLocks noGrp="1"/>
          </p:cNvSpPr>
          <p:nvPr>
            <p:ph idx="1"/>
          </p:nvPr>
        </p:nvSpPr>
        <p:spPr>
          <a:xfrm>
            <a:off x="885179" y="1825625"/>
            <a:ext cx="10515600" cy="4351338"/>
          </a:xfrm>
        </p:spPr>
        <p:txBody>
          <a:bodyPr/>
          <a:lstStyle/>
          <a:p>
            <a:r>
              <a:rPr lang="nb-NO" dirty="0"/>
              <a:t>Inntekt påvirker utfall gjennom</a:t>
            </a:r>
          </a:p>
          <a:p>
            <a:pPr lvl="1"/>
            <a:r>
              <a:rPr lang="nb-NO" dirty="0"/>
              <a:t>Stress (familiestressmodellen)</a:t>
            </a:r>
          </a:p>
          <a:p>
            <a:endParaRPr lang="en-US" dirty="0"/>
          </a:p>
        </p:txBody>
      </p:sp>
      <p:pic>
        <p:nvPicPr>
          <p:cNvPr id="8" name="Picture 7">
            <a:extLst>
              <a:ext uri="{FF2B5EF4-FFF2-40B4-BE49-F238E27FC236}">
                <a16:creationId xmlns:a16="http://schemas.microsoft.com/office/drawing/2014/main" id="{BFA537EE-B0CF-4224-97E6-FBE6A3F02567}"/>
              </a:ext>
            </a:extLst>
          </p:cNvPr>
          <p:cNvPicPr>
            <a:picLocks noChangeAspect="1"/>
          </p:cNvPicPr>
          <p:nvPr/>
        </p:nvPicPr>
        <p:blipFill>
          <a:blip r:embed="rId2"/>
          <a:stretch>
            <a:fillRect/>
          </a:stretch>
        </p:blipFill>
        <p:spPr>
          <a:xfrm>
            <a:off x="2868957" y="3104055"/>
            <a:ext cx="4935732" cy="3162601"/>
          </a:xfrm>
          <a:prstGeom prst="rect">
            <a:avLst/>
          </a:prstGeom>
        </p:spPr>
      </p:pic>
      <p:pic>
        <p:nvPicPr>
          <p:cNvPr id="9" name="Picture 8">
            <a:extLst>
              <a:ext uri="{FF2B5EF4-FFF2-40B4-BE49-F238E27FC236}">
                <a16:creationId xmlns:a16="http://schemas.microsoft.com/office/drawing/2014/main" id="{2DE3297D-8FED-4694-8F45-B742F7973A30}"/>
              </a:ext>
            </a:extLst>
          </p:cNvPr>
          <p:cNvPicPr>
            <a:picLocks noChangeAspect="1"/>
          </p:cNvPicPr>
          <p:nvPr/>
        </p:nvPicPr>
        <p:blipFill>
          <a:blip r:embed="rId3"/>
          <a:stretch>
            <a:fillRect/>
          </a:stretch>
        </p:blipFill>
        <p:spPr>
          <a:xfrm>
            <a:off x="7906211" y="1136876"/>
            <a:ext cx="4036630" cy="2292124"/>
          </a:xfrm>
          <a:prstGeom prst="rect">
            <a:avLst/>
          </a:prstGeom>
        </p:spPr>
      </p:pic>
      <p:pic>
        <p:nvPicPr>
          <p:cNvPr id="10" name="Picture 9">
            <a:extLst>
              <a:ext uri="{FF2B5EF4-FFF2-40B4-BE49-F238E27FC236}">
                <a16:creationId xmlns:a16="http://schemas.microsoft.com/office/drawing/2014/main" id="{E93E72B1-7A00-481E-B9F5-94EBD65A954A}"/>
              </a:ext>
            </a:extLst>
          </p:cNvPr>
          <p:cNvPicPr>
            <a:picLocks noChangeAspect="1"/>
          </p:cNvPicPr>
          <p:nvPr/>
        </p:nvPicPr>
        <p:blipFill>
          <a:blip r:embed="rId4"/>
          <a:stretch>
            <a:fillRect/>
          </a:stretch>
        </p:blipFill>
        <p:spPr>
          <a:xfrm>
            <a:off x="8493054" y="3429000"/>
            <a:ext cx="2862943" cy="295567"/>
          </a:xfrm>
          <a:prstGeom prst="rect">
            <a:avLst/>
          </a:prstGeom>
        </p:spPr>
      </p:pic>
    </p:spTree>
    <p:extLst>
      <p:ext uri="{BB962C8B-B14F-4D97-AF65-F5344CB8AC3E}">
        <p14:creationId xmlns:p14="http://schemas.microsoft.com/office/powerpoint/2010/main" val="376869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Mekanismer</a:t>
            </a:r>
            <a:endParaRPr lang="en-US" dirty="0"/>
          </a:p>
        </p:txBody>
      </p:sp>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sp>
        <p:nvSpPr>
          <p:cNvPr id="6" name="Content Placeholder 2">
            <a:extLst>
              <a:ext uri="{FF2B5EF4-FFF2-40B4-BE49-F238E27FC236}">
                <a16:creationId xmlns:a16="http://schemas.microsoft.com/office/drawing/2014/main" id="{0677692A-A19D-4BBB-8CEF-5933F92CF92F}"/>
              </a:ext>
            </a:extLst>
          </p:cNvPr>
          <p:cNvSpPr>
            <a:spLocks noGrp="1"/>
          </p:cNvSpPr>
          <p:nvPr>
            <p:ph idx="1"/>
          </p:nvPr>
        </p:nvSpPr>
        <p:spPr>
          <a:xfrm>
            <a:off x="885179" y="1825625"/>
            <a:ext cx="10515600" cy="4351338"/>
          </a:xfrm>
        </p:spPr>
        <p:txBody>
          <a:bodyPr/>
          <a:lstStyle/>
          <a:p>
            <a:r>
              <a:rPr lang="nb-NO" dirty="0"/>
              <a:t>Inntekt påvirker utfall gjennom</a:t>
            </a:r>
          </a:p>
          <a:p>
            <a:pPr lvl="1"/>
            <a:r>
              <a:rPr lang="nb-NO" dirty="0"/>
              <a:t>Stress (familiestressmodellen)</a:t>
            </a:r>
          </a:p>
          <a:p>
            <a:pPr lvl="1"/>
            <a:r>
              <a:rPr lang="nb-NO" dirty="0"/>
              <a:t>Investeringer (familieinvesteringsperspektivet)</a:t>
            </a:r>
          </a:p>
          <a:p>
            <a:endParaRPr lang="en-US" dirty="0"/>
          </a:p>
        </p:txBody>
      </p:sp>
      <p:pic>
        <p:nvPicPr>
          <p:cNvPr id="5" name="Picture 4">
            <a:extLst>
              <a:ext uri="{FF2B5EF4-FFF2-40B4-BE49-F238E27FC236}">
                <a16:creationId xmlns:a16="http://schemas.microsoft.com/office/drawing/2014/main" id="{DA974068-6E7F-4762-81E7-BE74A7C61A56}"/>
              </a:ext>
            </a:extLst>
          </p:cNvPr>
          <p:cNvPicPr>
            <a:picLocks noChangeAspect="1"/>
          </p:cNvPicPr>
          <p:nvPr/>
        </p:nvPicPr>
        <p:blipFill>
          <a:blip r:embed="rId2"/>
          <a:stretch>
            <a:fillRect/>
          </a:stretch>
        </p:blipFill>
        <p:spPr>
          <a:xfrm>
            <a:off x="1994127" y="3197244"/>
            <a:ext cx="4627109" cy="2920513"/>
          </a:xfrm>
          <a:prstGeom prst="rect">
            <a:avLst/>
          </a:prstGeom>
        </p:spPr>
      </p:pic>
      <p:pic>
        <p:nvPicPr>
          <p:cNvPr id="9" name="Picture 8">
            <a:extLst>
              <a:ext uri="{FF2B5EF4-FFF2-40B4-BE49-F238E27FC236}">
                <a16:creationId xmlns:a16="http://schemas.microsoft.com/office/drawing/2014/main" id="{EB10E0D8-9F6D-44EC-B73D-D69CCCC2CDC4}"/>
              </a:ext>
            </a:extLst>
          </p:cNvPr>
          <p:cNvPicPr>
            <a:picLocks noChangeAspect="1"/>
          </p:cNvPicPr>
          <p:nvPr/>
        </p:nvPicPr>
        <p:blipFill>
          <a:blip r:embed="rId3"/>
          <a:stretch>
            <a:fillRect/>
          </a:stretch>
        </p:blipFill>
        <p:spPr>
          <a:xfrm>
            <a:off x="7955197" y="905120"/>
            <a:ext cx="4036630" cy="2292124"/>
          </a:xfrm>
          <a:prstGeom prst="rect">
            <a:avLst/>
          </a:prstGeom>
        </p:spPr>
      </p:pic>
      <p:pic>
        <p:nvPicPr>
          <p:cNvPr id="10" name="Picture 9">
            <a:extLst>
              <a:ext uri="{FF2B5EF4-FFF2-40B4-BE49-F238E27FC236}">
                <a16:creationId xmlns:a16="http://schemas.microsoft.com/office/drawing/2014/main" id="{9C64C5EE-8580-4626-A36B-89B27D4EC724}"/>
              </a:ext>
            </a:extLst>
          </p:cNvPr>
          <p:cNvPicPr>
            <a:picLocks noChangeAspect="1"/>
          </p:cNvPicPr>
          <p:nvPr/>
        </p:nvPicPr>
        <p:blipFill>
          <a:blip r:embed="rId4"/>
          <a:stretch>
            <a:fillRect/>
          </a:stretch>
        </p:blipFill>
        <p:spPr>
          <a:xfrm>
            <a:off x="8542040" y="3197244"/>
            <a:ext cx="2862943" cy="295567"/>
          </a:xfrm>
          <a:prstGeom prst="rect">
            <a:avLst/>
          </a:prstGeom>
        </p:spPr>
      </p:pic>
    </p:spTree>
    <p:extLst>
      <p:ext uri="{BB962C8B-B14F-4D97-AF65-F5344CB8AC3E}">
        <p14:creationId xmlns:p14="http://schemas.microsoft.com/office/powerpoint/2010/main" val="414166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Mekanismer</a:t>
            </a:r>
            <a:endParaRPr lang="en-US" dirty="0"/>
          </a:p>
        </p:txBody>
      </p:sp>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sp>
        <p:nvSpPr>
          <p:cNvPr id="6" name="Content Placeholder 2">
            <a:extLst>
              <a:ext uri="{FF2B5EF4-FFF2-40B4-BE49-F238E27FC236}">
                <a16:creationId xmlns:a16="http://schemas.microsoft.com/office/drawing/2014/main" id="{0677692A-A19D-4BBB-8CEF-5933F92CF92F}"/>
              </a:ext>
            </a:extLst>
          </p:cNvPr>
          <p:cNvSpPr>
            <a:spLocks noGrp="1"/>
          </p:cNvSpPr>
          <p:nvPr>
            <p:ph idx="1"/>
          </p:nvPr>
        </p:nvSpPr>
        <p:spPr>
          <a:xfrm>
            <a:off x="885179" y="1825625"/>
            <a:ext cx="10515600" cy="4351338"/>
          </a:xfrm>
        </p:spPr>
        <p:txBody>
          <a:bodyPr/>
          <a:lstStyle/>
          <a:p>
            <a:r>
              <a:rPr lang="nb-NO" dirty="0"/>
              <a:t>Inntekt påvirker utfall gjennom</a:t>
            </a:r>
          </a:p>
          <a:p>
            <a:pPr lvl="1"/>
            <a:r>
              <a:rPr lang="nb-NO" dirty="0"/>
              <a:t>Stress (familiestressmodellen)</a:t>
            </a:r>
          </a:p>
          <a:p>
            <a:pPr lvl="1"/>
            <a:r>
              <a:rPr lang="nb-NO" dirty="0"/>
              <a:t>Investeringer (familieinvesteringsperspektivet)</a:t>
            </a:r>
          </a:p>
          <a:p>
            <a:pPr lvl="1"/>
            <a:r>
              <a:rPr lang="nb-NO" dirty="0"/>
              <a:t>Kultur</a:t>
            </a:r>
          </a:p>
          <a:p>
            <a:endParaRPr lang="en-US" dirty="0"/>
          </a:p>
        </p:txBody>
      </p:sp>
    </p:spTree>
    <p:extLst>
      <p:ext uri="{BB962C8B-B14F-4D97-AF65-F5344CB8AC3E}">
        <p14:creationId xmlns:p14="http://schemas.microsoft.com/office/powerpoint/2010/main" val="1440265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Mekanismer</a:t>
            </a:r>
            <a:endParaRPr lang="en-US" dirty="0"/>
          </a:p>
        </p:txBody>
      </p:sp>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pic>
        <p:nvPicPr>
          <p:cNvPr id="7" name="Bilde 1">
            <a:extLst>
              <a:ext uri="{FF2B5EF4-FFF2-40B4-BE49-F238E27FC236}">
                <a16:creationId xmlns:a16="http://schemas.microsoft.com/office/drawing/2014/main" id="{D77E3298-6B06-4C48-9664-63B5190BA025}"/>
              </a:ext>
            </a:extLst>
          </p:cNvPr>
          <p:cNvPicPr>
            <a:picLocks noChangeAspect="1"/>
          </p:cNvPicPr>
          <p:nvPr/>
        </p:nvPicPr>
        <p:blipFill rotWithShape="1">
          <a:blip r:embed="rId2"/>
          <a:srcRect l="1988" t="3181" r="2050" b="3013"/>
          <a:stretch/>
        </p:blipFill>
        <p:spPr>
          <a:xfrm>
            <a:off x="2407641" y="1493039"/>
            <a:ext cx="6694456" cy="4791937"/>
          </a:xfrm>
          <a:prstGeom prst="rect">
            <a:avLst/>
          </a:prstGeom>
        </p:spPr>
      </p:pic>
      <p:pic>
        <p:nvPicPr>
          <p:cNvPr id="5" name="Picture 4">
            <a:extLst>
              <a:ext uri="{FF2B5EF4-FFF2-40B4-BE49-F238E27FC236}">
                <a16:creationId xmlns:a16="http://schemas.microsoft.com/office/drawing/2014/main" id="{F21DC53D-6906-4DC7-9397-A3629F9F9741}"/>
              </a:ext>
            </a:extLst>
          </p:cNvPr>
          <p:cNvPicPr>
            <a:picLocks noChangeAspect="1"/>
          </p:cNvPicPr>
          <p:nvPr/>
        </p:nvPicPr>
        <p:blipFill>
          <a:blip r:embed="rId3"/>
          <a:stretch>
            <a:fillRect/>
          </a:stretch>
        </p:blipFill>
        <p:spPr>
          <a:xfrm>
            <a:off x="8012583" y="136525"/>
            <a:ext cx="4036630" cy="2292124"/>
          </a:xfrm>
          <a:prstGeom prst="rect">
            <a:avLst/>
          </a:prstGeom>
        </p:spPr>
      </p:pic>
      <p:pic>
        <p:nvPicPr>
          <p:cNvPr id="6" name="Picture 5">
            <a:extLst>
              <a:ext uri="{FF2B5EF4-FFF2-40B4-BE49-F238E27FC236}">
                <a16:creationId xmlns:a16="http://schemas.microsoft.com/office/drawing/2014/main" id="{DE5FEFD7-FC9E-4DF1-9381-FBB9F3182588}"/>
              </a:ext>
            </a:extLst>
          </p:cNvPr>
          <p:cNvPicPr>
            <a:picLocks noChangeAspect="1"/>
          </p:cNvPicPr>
          <p:nvPr/>
        </p:nvPicPr>
        <p:blipFill>
          <a:blip r:embed="rId4"/>
          <a:stretch>
            <a:fillRect/>
          </a:stretch>
        </p:blipFill>
        <p:spPr>
          <a:xfrm>
            <a:off x="8599426" y="2428649"/>
            <a:ext cx="2862943" cy="295567"/>
          </a:xfrm>
          <a:prstGeom prst="rect">
            <a:avLst/>
          </a:prstGeom>
        </p:spPr>
      </p:pic>
    </p:spTree>
    <p:extLst>
      <p:ext uri="{BB962C8B-B14F-4D97-AF65-F5344CB8AC3E}">
        <p14:creationId xmlns:p14="http://schemas.microsoft.com/office/powerpoint/2010/main" val="1446299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Stress</a:t>
            </a:r>
            <a:endParaRPr lang="en-US" dirty="0"/>
          </a:p>
        </p:txBody>
      </p:sp>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pic>
        <p:nvPicPr>
          <p:cNvPr id="5" name="Bilde 1">
            <a:extLst>
              <a:ext uri="{FF2B5EF4-FFF2-40B4-BE49-F238E27FC236}">
                <a16:creationId xmlns:a16="http://schemas.microsoft.com/office/drawing/2014/main" id="{655B2B8F-1D79-2F4C-9A4F-22D6D1C3B61A}"/>
              </a:ext>
            </a:extLst>
          </p:cNvPr>
          <p:cNvPicPr>
            <a:picLocks noChangeAspect="1"/>
          </p:cNvPicPr>
          <p:nvPr/>
        </p:nvPicPr>
        <p:blipFill>
          <a:blip r:embed="rId2"/>
          <a:stretch>
            <a:fillRect/>
          </a:stretch>
        </p:blipFill>
        <p:spPr>
          <a:xfrm>
            <a:off x="5913806" y="464199"/>
            <a:ext cx="5129337" cy="1872208"/>
          </a:xfrm>
          <a:prstGeom prst="rect">
            <a:avLst/>
          </a:prstGeom>
        </p:spPr>
      </p:pic>
      <p:sp>
        <p:nvSpPr>
          <p:cNvPr id="6" name="Content Placeholder 2">
            <a:extLst>
              <a:ext uri="{FF2B5EF4-FFF2-40B4-BE49-F238E27FC236}">
                <a16:creationId xmlns:a16="http://schemas.microsoft.com/office/drawing/2014/main" id="{01D6D35C-B856-4DF0-B4CF-3900A6C5281A}"/>
              </a:ext>
            </a:extLst>
          </p:cNvPr>
          <p:cNvSpPr>
            <a:spLocks noGrp="1"/>
          </p:cNvSpPr>
          <p:nvPr>
            <p:ph idx="1"/>
          </p:nvPr>
        </p:nvSpPr>
        <p:spPr>
          <a:xfrm>
            <a:off x="946992" y="2634142"/>
            <a:ext cx="10515600" cy="3650833"/>
          </a:xfrm>
        </p:spPr>
        <p:txBody>
          <a:bodyPr/>
          <a:lstStyle/>
          <a:p>
            <a:r>
              <a:rPr lang="nb-NO" dirty="0"/>
              <a:t>Inntekt -&gt; foreldrenes velvære -&gt; oppdragelse -&gt; </a:t>
            </a:r>
            <a:r>
              <a:rPr lang="nb-NO" dirty="0" err="1"/>
              <a:t>eksternaliserende</a:t>
            </a:r>
            <a:r>
              <a:rPr lang="nb-NO" dirty="0"/>
              <a:t>/internaliserende vansker</a:t>
            </a:r>
          </a:p>
          <a:p>
            <a:endParaRPr lang="nb-NO" dirty="0"/>
          </a:p>
          <a:p>
            <a:r>
              <a:rPr lang="nb-NO" dirty="0"/>
              <a:t>Mors utdanning -&gt;  disiplinær adferd -&gt; </a:t>
            </a:r>
            <a:r>
              <a:rPr lang="nb-NO" dirty="0" err="1"/>
              <a:t>eksternaliserende</a:t>
            </a:r>
            <a:r>
              <a:rPr lang="nb-NO" dirty="0"/>
              <a:t> vansker</a:t>
            </a:r>
          </a:p>
          <a:p>
            <a:endParaRPr lang="nb-NO" dirty="0"/>
          </a:p>
          <a:p>
            <a:r>
              <a:rPr lang="nb-NO" dirty="0"/>
              <a:t>Fars utdanning -&gt; </a:t>
            </a:r>
            <a:r>
              <a:rPr lang="nb-NO" dirty="0" err="1"/>
              <a:t>eksternaliserende</a:t>
            </a:r>
            <a:r>
              <a:rPr lang="nb-NO" dirty="0"/>
              <a:t> vansker</a:t>
            </a:r>
          </a:p>
          <a:p>
            <a:endParaRPr lang="en-US" dirty="0"/>
          </a:p>
        </p:txBody>
      </p:sp>
      <p:sp>
        <p:nvSpPr>
          <p:cNvPr id="7" name="TextBox 6">
            <a:extLst>
              <a:ext uri="{FF2B5EF4-FFF2-40B4-BE49-F238E27FC236}">
                <a16:creationId xmlns:a16="http://schemas.microsoft.com/office/drawing/2014/main" id="{DBB1D3FB-D62E-421D-9BCA-0B8368EBE450}"/>
              </a:ext>
            </a:extLst>
          </p:cNvPr>
          <p:cNvSpPr txBox="1"/>
          <p:nvPr/>
        </p:nvSpPr>
        <p:spPr>
          <a:xfrm>
            <a:off x="8560934" y="1952103"/>
            <a:ext cx="3696380" cy="2031325"/>
          </a:xfrm>
          <a:prstGeom prst="rect">
            <a:avLst/>
          </a:prstGeom>
          <a:noFill/>
        </p:spPr>
        <p:txBody>
          <a:bodyPr wrap="square">
            <a:spAutoFit/>
          </a:bodyPr>
          <a:lstStyle/>
          <a:p>
            <a:r>
              <a:rPr lang="en-US" b="0" i="0" dirty="0">
                <a:solidFill>
                  <a:srgbClr val="333333"/>
                </a:solidFill>
                <a:effectLst/>
                <a:latin typeface="Georgia" panose="02040502050405020303" pitchFamily="18" charset="0"/>
              </a:rPr>
              <a:t>“The results suggest that parental emotional well-being and parenting practices are two potential mechanisms through which low socioeconomic status is associated with child mental health problems”</a:t>
            </a:r>
            <a:endParaRPr lang="en-US" dirty="0"/>
          </a:p>
        </p:txBody>
      </p:sp>
    </p:spTree>
    <p:extLst>
      <p:ext uri="{BB962C8B-B14F-4D97-AF65-F5344CB8AC3E}">
        <p14:creationId xmlns:p14="http://schemas.microsoft.com/office/powerpoint/2010/main" val="219100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pic>
        <p:nvPicPr>
          <p:cNvPr id="5" name="Bilde 2">
            <a:extLst>
              <a:ext uri="{FF2B5EF4-FFF2-40B4-BE49-F238E27FC236}">
                <a16:creationId xmlns:a16="http://schemas.microsoft.com/office/drawing/2014/main" id="{54E805E4-97DD-7C4B-AF65-68C6B8CEA03B}"/>
              </a:ext>
            </a:extLst>
          </p:cNvPr>
          <p:cNvPicPr>
            <a:picLocks noChangeAspect="1"/>
          </p:cNvPicPr>
          <p:nvPr/>
        </p:nvPicPr>
        <p:blipFill>
          <a:blip r:embed="rId2"/>
          <a:stretch>
            <a:fillRect/>
          </a:stretch>
        </p:blipFill>
        <p:spPr>
          <a:xfrm>
            <a:off x="923854" y="1038588"/>
            <a:ext cx="4650854" cy="922221"/>
          </a:xfrm>
          <a:prstGeom prst="rect">
            <a:avLst/>
          </a:prstGeom>
        </p:spPr>
      </p:pic>
      <p:pic>
        <p:nvPicPr>
          <p:cNvPr id="7" name="Bilde 3">
            <a:extLst>
              <a:ext uri="{FF2B5EF4-FFF2-40B4-BE49-F238E27FC236}">
                <a16:creationId xmlns:a16="http://schemas.microsoft.com/office/drawing/2014/main" id="{6BB2FE0C-A26F-3E4D-9319-12B4AEB876CF}"/>
              </a:ext>
            </a:extLst>
          </p:cNvPr>
          <p:cNvPicPr>
            <a:picLocks noChangeAspect="1"/>
          </p:cNvPicPr>
          <p:nvPr/>
        </p:nvPicPr>
        <p:blipFill>
          <a:blip r:embed="rId3"/>
          <a:stretch>
            <a:fillRect/>
          </a:stretch>
        </p:blipFill>
        <p:spPr>
          <a:xfrm>
            <a:off x="923854" y="2169091"/>
            <a:ext cx="4639778" cy="453891"/>
          </a:xfrm>
          <a:prstGeom prst="rect">
            <a:avLst/>
          </a:prstGeom>
        </p:spPr>
      </p:pic>
      <p:pic>
        <p:nvPicPr>
          <p:cNvPr id="8" name="Bilde 1">
            <a:extLst>
              <a:ext uri="{FF2B5EF4-FFF2-40B4-BE49-F238E27FC236}">
                <a16:creationId xmlns:a16="http://schemas.microsoft.com/office/drawing/2014/main" id="{C3AC17F2-9BA2-0E44-9A48-877939DE8599}"/>
              </a:ext>
            </a:extLst>
          </p:cNvPr>
          <p:cNvPicPr>
            <a:picLocks noChangeAspect="1"/>
          </p:cNvPicPr>
          <p:nvPr/>
        </p:nvPicPr>
        <p:blipFill rotWithShape="1">
          <a:blip r:embed="rId4"/>
          <a:srcRect l="2748" t="7338" r="2460" b="5874"/>
          <a:stretch/>
        </p:blipFill>
        <p:spPr>
          <a:xfrm>
            <a:off x="1814676" y="2711200"/>
            <a:ext cx="7348756" cy="3556932"/>
          </a:xfrm>
          <a:prstGeom prst="rect">
            <a:avLst/>
          </a:prstGeom>
        </p:spPr>
      </p:pic>
      <p:pic>
        <p:nvPicPr>
          <p:cNvPr id="10" name="Bilde 1">
            <a:extLst>
              <a:ext uri="{FF2B5EF4-FFF2-40B4-BE49-F238E27FC236}">
                <a16:creationId xmlns:a16="http://schemas.microsoft.com/office/drawing/2014/main" id="{7FC686DC-B037-3542-9EBC-D169FA899A4A}"/>
              </a:ext>
            </a:extLst>
          </p:cNvPr>
          <p:cNvPicPr>
            <a:picLocks noChangeAspect="1"/>
          </p:cNvPicPr>
          <p:nvPr/>
        </p:nvPicPr>
        <p:blipFill>
          <a:blip r:embed="rId5"/>
          <a:stretch>
            <a:fillRect/>
          </a:stretch>
        </p:blipFill>
        <p:spPr>
          <a:xfrm rot="21336783">
            <a:off x="9154364" y="161640"/>
            <a:ext cx="2445920" cy="3683556"/>
          </a:xfrm>
          <a:prstGeom prst="rect">
            <a:avLst/>
          </a:prstGeom>
        </p:spPr>
      </p:pic>
      <p:sp>
        <p:nvSpPr>
          <p:cNvPr id="9" name="TextBox 8">
            <a:extLst>
              <a:ext uri="{FF2B5EF4-FFF2-40B4-BE49-F238E27FC236}">
                <a16:creationId xmlns:a16="http://schemas.microsoft.com/office/drawing/2014/main" id="{4906151D-4B1F-40EB-B8F8-99C319F935C0}"/>
              </a:ext>
            </a:extLst>
          </p:cNvPr>
          <p:cNvSpPr txBox="1"/>
          <p:nvPr/>
        </p:nvSpPr>
        <p:spPr>
          <a:xfrm>
            <a:off x="9581471" y="3990686"/>
            <a:ext cx="2610529" cy="2308324"/>
          </a:xfrm>
          <a:prstGeom prst="rect">
            <a:avLst/>
          </a:prstGeom>
          <a:noFill/>
        </p:spPr>
        <p:txBody>
          <a:bodyPr wrap="square">
            <a:spAutoFit/>
          </a:bodyPr>
          <a:lstStyle/>
          <a:p>
            <a:r>
              <a:rPr lang="en-US" b="0" i="0" dirty="0">
                <a:solidFill>
                  <a:srgbClr val="262626"/>
                </a:solidFill>
                <a:effectLst/>
                <a:latin typeface="PT Serif"/>
              </a:rPr>
              <a:t>“Lacking money or time can lead one to make poorer decisions, possibly because poverty imposes a cognitive load that saps attention and reduces effort.”</a:t>
            </a:r>
            <a:endParaRPr lang="en-US" dirty="0"/>
          </a:p>
        </p:txBody>
      </p:sp>
    </p:spTree>
    <p:extLst>
      <p:ext uri="{BB962C8B-B14F-4D97-AF65-F5344CB8AC3E}">
        <p14:creationId xmlns:p14="http://schemas.microsoft.com/office/powerpoint/2010/main" val="196697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Kultur</a:t>
            </a:r>
            <a:endParaRPr lang="en-US" dirty="0"/>
          </a:p>
        </p:txBody>
      </p:sp>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sp>
        <p:nvSpPr>
          <p:cNvPr id="6" name="Content Placeholder 2">
            <a:extLst>
              <a:ext uri="{FF2B5EF4-FFF2-40B4-BE49-F238E27FC236}">
                <a16:creationId xmlns:a16="http://schemas.microsoft.com/office/drawing/2014/main" id="{0677692A-A19D-4BBB-8CEF-5933F92CF92F}"/>
              </a:ext>
            </a:extLst>
          </p:cNvPr>
          <p:cNvSpPr>
            <a:spLocks noGrp="1"/>
          </p:cNvSpPr>
          <p:nvPr>
            <p:ph idx="1"/>
          </p:nvPr>
        </p:nvSpPr>
        <p:spPr>
          <a:xfrm>
            <a:off x="885179" y="1825625"/>
            <a:ext cx="10515600" cy="4351338"/>
          </a:xfrm>
        </p:spPr>
        <p:txBody>
          <a:bodyPr>
            <a:normAutofit/>
          </a:bodyPr>
          <a:lstStyle/>
          <a:p>
            <a:r>
              <a:rPr lang="en-US" dirty="0" err="1"/>
              <a:t>Rollemodeller</a:t>
            </a:r>
            <a:endParaRPr lang="en-US" dirty="0"/>
          </a:p>
          <a:p>
            <a:r>
              <a:rPr lang="en-US" dirty="0" err="1"/>
              <a:t>Forventninger</a:t>
            </a:r>
            <a:r>
              <a:rPr lang="en-US" dirty="0"/>
              <a:t> </a:t>
            </a:r>
          </a:p>
          <a:p>
            <a:r>
              <a:rPr lang="en-US" dirty="0" err="1"/>
              <a:t>Normer</a:t>
            </a:r>
            <a:endParaRPr lang="en-US" dirty="0"/>
          </a:p>
          <a:p>
            <a:r>
              <a:rPr lang="en-US" dirty="0" err="1"/>
              <a:t>Verdier</a:t>
            </a:r>
            <a:endParaRPr lang="en-US" dirty="0"/>
          </a:p>
          <a:p>
            <a:pPr marL="0" indent="0">
              <a:buNone/>
            </a:pPr>
            <a:endParaRPr lang="en-US" dirty="0"/>
          </a:p>
        </p:txBody>
      </p:sp>
    </p:spTree>
    <p:extLst>
      <p:ext uri="{BB962C8B-B14F-4D97-AF65-F5344CB8AC3E}">
        <p14:creationId xmlns:p14="http://schemas.microsoft.com/office/powerpoint/2010/main" val="1871097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Ulikhet i skoleprestasjoner</a:t>
            </a:r>
            <a:endParaRPr lang="en-US" dirty="0"/>
          </a:p>
        </p:txBody>
      </p:sp>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pic>
        <p:nvPicPr>
          <p:cNvPr id="7" name="Bilde 2">
            <a:extLst>
              <a:ext uri="{FF2B5EF4-FFF2-40B4-BE49-F238E27FC236}">
                <a16:creationId xmlns:a16="http://schemas.microsoft.com/office/drawing/2014/main" id="{801E85D3-6C28-E842-A83A-6590C8A24E39}"/>
              </a:ext>
            </a:extLst>
          </p:cNvPr>
          <p:cNvPicPr>
            <a:picLocks noChangeAspect="1"/>
          </p:cNvPicPr>
          <p:nvPr/>
        </p:nvPicPr>
        <p:blipFill>
          <a:blip r:embed="rId2"/>
          <a:stretch>
            <a:fillRect/>
          </a:stretch>
        </p:blipFill>
        <p:spPr>
          <a:xfrm>
            <a:off x="1524472" y="1966111"/>
            <a:ext cx="9143056" cy="2925778"/>
          </a:xfrm>
          <a:prstGeom prst="rect">
            <a:avLst/>
          </a:prstGeom>
        </p:spPr>
      </p:pic>
      <p:pic>
        <p:nvPicPr>
          <p:cNvPr id="8" name="Bilde 1">
            <a:extLst>
              <a:ext uri="{FF2B5EF4-FFF2-40B4-BE49-F238E27FC236}">
                <a16:creationId xmlns:a16="http://schemas.microsoft.com/office/drawing/2014/main" id="{F9EFCF57-C22F-7C43-B0F3-3C5C6B3F7D6E}"/>
              </a:ext>
            </a:extLst>
          </p:cNvPr>
          <p:cNvPicPr>
            <a:picLocks noChangeAspect="1"/>
          </p:cNvPicPr>
          <p:nvPr/>
        </p:nvPicPr>
        <p:blipFill rotWithShape="1">
          <a:blip r:embed="rId3"/>
          <a:srcRect t="80450"/>
          <a:stretch/>
        </p:blipFill>
        <p:spPr>
          <a:xfrm>
            <a:off x="1460918" y="4790065"/>
            <a:ext cx="9505056" cy="1807925"/>
          </a:xfrm>
          <a:prstGeom prst="rect">
            <a:avLst/>
          </a:prstGeom>
        </p:spPr>
      </p:pic>
      <p:sp>
        <p:nvSpPr>
          <p:cNvPr id="9" name="Rektangel 3">
            <a:extLst>
              <a:ext uri="{FF2B5EF4-FFF2-40B4-BE49-F238E27FC236}">
                <a16:creationId xmlns:a16="http://schemas.microsoft.com/office/drawing/2014/main" id="{6A9A9CFD-4568-4C14-A0D7-CFB3276952E2}"/>
              </a:ext>
            </a:extLst>
          </p:cNvPr>
          <p:cNvSpPr/>
          <p:nvPr/>
        </p:nvSpPr>
        <p:spPr bwMode="auto">
          <a:xfrm>
            <a:off x="4701278" y="4095808"/>
            <a:ext cx="1512168" cy="220017"/>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cxnSp>
        <p:nvCxnSpPr>
          <p:cNvPr id="10" name="Rett linje 5">
            <a:extLst>
              <a:ext uri="{FF2B5EF4-FFF2-40B4-BE49-F238E27FC236}">
                <a16:creationId xmlns:a16="http://schemas.microsoft.com/office/drawing/2014/main" id="{66E5ED08-6AF9-42D1-9EEA-2DA8A1BEB208}"/>
              </a:ext>
            </a:extLst>
          </p:cNvPr>
          <p:cNvCxnSpPr>
            <a:cxnSpLocks/>
          </p:cNvCxnSpPr>
          <p:nvPr/>
        </p:nvCxnSpPr>
        <p:spPr bwMode="auto">
          <a:xfrm>
            <a:off x="5384172" y="4315825"/>
            <a:ext cx="0" cy="576064"/>
          </a:xfrm>
          <a:prstGeom prst="line">
            <a:avLst/>
          </a:prstGeom>
          <a:solidFill>
            <a:schemeClr val="accent1"/>
          </a:solidFill>
          <a:ln w="38100" cap="flat" cmpd="sng" algn="ctr">
            <a:solidFill>
              <a:srgbClr val="FF0000"/>
            </a:solidFill>
            <a:prstDash val="solid"/>
            <a:round/>
            <a:headEnd type="none" w="med" len="med"/>
            <a:tailEnd type="none" w="med" len="med"/>
          </a:ln>
          <a:effectLst/>
        </p:spPr>
      </p:cxnSp>
      <p:pic>
        <p:nvPicPr>
          <p:cNvPr id="11" name="Bilde 6">
            <a:extLst>
              <a:ext uri="{FF2B5EF4-FFF2-40B4-BE49-F238E27FC236}">
                <a16:creationId xmlns:a16="http://schemas.microsoft.com/office/drawing/2014/main" id="{5A1C87A2-5344-4906-8F10-63CE1A75C933}"/>
              </a:ext>
            </a:extLst>
          </p:cNvPr>
          <p:cNvPicPr>
            <a:picLocks noChangeAspect="1"/>
          </p:cNvPicPr>
          <p:nvPr/>
        </p:nvPicPr>
        <p:blipFill>
          <a:blip r:embed="rId4"/>
          <a:stretch>
            <a:fillRect/>
          </a:stretch>
        </p:blipFill>
        <p:spPr>
          <a:xfrm>
            <a:off x="7043762" y="502941"/>
            <a:ext cx="4599333" cy="1257829"/>
          </a:xfrm>
          <a:prstGeom prst="rect">
            <a:avLst/>
          </a:prstGeom>
        </p:spPr>
      </p:pic>
    </p:spTree>
    <p:extLst>
      <p:ext uri="{BB962C8B-B14F-4D97-AF65-F5344CB8AC3E}">
        <p14:creationId xmlns:p14="http://schemas.microsoft.com/office/powerpoint/2010/main" val="3235215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96C59-BDD9-4F42-8C89-1095D12DFCFF}"/>
              </a:ext>
            </a:extLst>
          </p:cNvPr>
          <p:cNvSpPr>
            <a:spLocks noGrp="1"/>
          </p:cNvSpPr>
          <p:nvPr>
            <p:ph type="title"/>
          </p:nvPr>
        </p:nvSpPr>
        <p:spPr>
          <a:xfrm>
            <a:off x="838200" y="573024"/>
            <a:ext cx="11142306" cy="1117664"/>
          </a:xfrm>
        </p:spPr>
        <p:txBody>
          <a:bodyPr>
            <a:normAutofit/>
          </a:bodyPr>
          <a:lstStyle/>
          <a:p>
            <a:r>
              <a:rPr lang="nb-NO" dirty="0"/>
              <a:t>Målet</a:t>
            </a:r>
            <a:endParaRPr lang="en-US" dirty="0"/>
          </a:p>
        </p:txBody>
      </p:sp>
      <p:sp>
        <p:nvSpPr>
          <p:cNvPr id="3" name="Content Placeholder 2">
            <a:extLst>
              <a:ext uri="{FF2B5EF4-FFF2-40B4-BE49-F238E27FC236}">
                <a16:creationId xmlns:a16="http://schemas.microsoft.com/office/drawing/2014/main" id="{2F5E95A2-3487-46AC-B55E-075C0A51BB76}"/>
              </a:ext>
            </a:extLst>
          </p:cNvPr>
          <p:cNvSpPr>
            <a:spLocks noGrp="1"/>
          </p:cNvSpPr>
          <p:nvPr>
            <p:ph idx="1"/>
          </p:nvPr>
        </p:nvSpPr>
        <p:spPr/>
        <p:txBody>
          <a:bodyPr>
            <a:normAutofit/>
          </a:bodyPr>
          <a:lstStyle/>
          <a:p>
            <a:pPr marL="349585" indent="-349585" defTabSz="279667">
              <a:spcBef>
                <a:spcPts val="2180"/>
              </a:spcBef>
              <a:defRPr sz="3132"/>
            </a:pPr>
            <a:r>
              <a:rPr lang="nb-NO" dirty="0"/>
              <a:t>Kjenne til begreper</a:t>
            </a:r>
          </a:p>
          <a:p>
            <a:pPr marL="349585" indent="-349585" defTabSz="279667">
              <a:spcBef>
                <a:spcPts val="2180"/>
              </a:spcBef>
              <a:defRPr sz="3132"/>
            </a:pPr>
            <a:r>
              <a:rPr lang="nb-NO" dirty="0"/>
              <a:t>Kjenne til hvordan vi måler sosial ulikhet	/ fattigdom</a:t>
            </a:r>
          </a:p>
          <a:p>
            <a:pPr marL="349585" indent="-349585" defTabSz="279667">
              <a:spcBef>
                <a:spcPts val="2180"/>
              </a:spcBef>
              <a:defRPr sz="3132"/>
            </a:pPr>
            <a:r>
              <a:rPr lang="nb-NO" dirty="0"/>
              <a:t>Vite noe om konsekvenser av fattigdom</a:t>
            </a:r>
          </a:p>
          <a:p>
            <a:pPr marL="349585" indent="-349585" defTabSz="279667">
              <a:spcBef>
                <a:spcPts val="2180"/>
              </a:spcBef>
              <a:defRPr sz="3132"/>
            </a:pPr>
            <a:r>
              <a:rPr lang="nb-NO" dirty="0"/>
              <a:t>Lære om mekanismer som kan forklare sammenheng mellom lav inntekt og ulike utfall</a:t>
            </a:r>
          </a:p>
          <a:p>
            <a:pPr marL="349585" indent="-349585" defTabSz="279667">
              <a:spcBef>
                <a:spcPts val="2180"/>
              </a:spcBef>
              <a:defRPr sz="3132"/>
            </a:pPr>
            <a:r>
              <a:rPr lang="nb-NO" dirty="0"/>
              <a:t>Liten introduksjon til hvordan vi kan undersøke om lav inntekt er årsaken</a:t>
            </a:r>
          </a:p>
          <a:p>
            <a:pPr marL="349585" indent="-349585" defTabSz="279667">
              <a:spcBef>
                <a:spcPts val="2180"/>
              </a:spcBef>
              <a:defRPr sz="3132"/>
            </a:pPr>
            <a:endParaRPr lang="nb-NO" dirty="0"/>
          </a:p>
        </p:txBody>
      </p:sp>
      <p:sp>
        <p:nvSpPr>
          <p:cNvPr id="6" name="Footer Placeholder 5">
            <a:extLst>
              <a:ext uri="{FF2B5EF4-FFF2-40B4-BE49-F238E27FC236}">
                <a16:creationId xmlns:a16="http://schemas.microsoft.com/office/drawing/2014/main" id="{C683D6E3-9589-404A-B8FC-147DAF56884D}"/>
              </a:ext>
            </a:extLst>
          </p:cNvPr>
          <p:cNvSpPr>
            <a:spLocks noGrp="1"/>
          </p:cNvSpPr>
          <p:nvPr>
            <p:ph type="ftr" sz="quarter" idx="11"/>
          </p:nvPr>
        </p:nvSpPr>
        <p:spPr/>
        <p:txBody>
          <a:bodyPr/>
          <a:lstStyle/>
          <a:p>
            <a:r>
              <a:rPr lang="nb-NO" dirty="0"/>
              <a:t>Astrid Marie Jorde Sandsør – SPED4300</a:t>
            </a:r>
            <a:endParaRPr lang="en-US" dirty="0"/>
          </a:p>
        </p:txBody>
      </p:sp>
    </p:spTree>
    <p:extLst>
      <p:ext uri="{BB962C8B-B14F-4D97-AF65-F5344CB8AC3E}">
        <p14:creationId xmlns:p14="http://schemas.microsoft.com/office/powerpoint/2010/main" val="4023832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Ulikhet i skoleprestasjoner</a:t>
            </a:r>
            <a:endParaRPr lang="en-US" dirty="0"/>
          </a:p>
        </p:txBody>
      </p:sp>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pic>
        <p:nvPicPr>
          <p:cNvPr id="12" name="Bilde 1">
            <a:extLst>
              <a:ext uri="{FF2B5EF4-FFF2-40B4-BE49-F238E27FC236}">
                <a16:creationId xmlns:a16="http://schemas.microsoft.com/office/drawing/2014/main" id="{CE4BADC5-94EA-4C65-BAB5-3F7135ACF5E0}"/>
              </a:ext>
            </a:extLst>
          </p:cNvPr>
          <p:cNvPicPr>
            <a:picLocks noChangeAspect="1"/>
          </p:cNvPicPr>
          <p:nvPr/>
        </p:nvPicPr>
        <p:blipFill rotWithShape="1">
          <a:blip r:embed="rId2"/>
          <a:srcRect t="7039"/>
          <a:stretch/>
        </p:blipFill>
        <p:spPr>
          <a:xfrm>
            <a:off x="2161102" y="1434519"/>
            <a:ext cx="7447537" cy="5016650"/>
          </a:xfrm>
          <a:prstGeom prst="rect">
            <a:avLst/>
          </a:prstGeom>
        </p:spPr>
      </p:pic>
      <p:sp>
        <p:nvSpPr>
          <p:cNvPr id="13" name="TextBox 12">
            <a:extLst>
              <a:ext uri="{FF2B5EF4-FFF2-40B4-BE49-F238E27FC236}">
                <a16:creationId xmlns:a16="http://schemas.microsoft.com/office/drawing/2014/main" id="{03DEA715-4894-4887-886E-BA66F12B156C}"/>
              </a:ext>
            </a:extLst>
          </p:cNvPr>
          <p:cNvSpPr txBox="1"/>
          <p:nvPr/>
        </p:nvSpPr>
        <p:spPr>
          <a:xfrm>
            <a:off x="9841860" y="5687628"/>
            <a:ext cx="1206937" cy="369332"/>
          </a:xfrm>
          <a:prstGeom prst="rect">
            <a:avLst/>
          </a:prstGeom>
          <a:noFill/>
        </p:spPr>
        <p:txBody>
          <a:bodyPr wrap="square">
            <a:spAutoFit/>
          </a:bodyPr>
          <a:lstStyle/>
          <a:p>
            <a:r>
              <a:rPr lang="en-US" dirty="0"/>
              <a:t>8.trinn</a:t>
            </a:r>
          </a:p>
        </p:txBody>
      </p:sp>
    </p:spTree>
    <p:extLst>
      <p:ext uri="{BB962C8B-B14F-4D97-AF65-F5344CB8AC3E}">
        <p14:creationId xmlns:p14="http://schemas.microsoft.com/office/powerpoint/2010/main" val="994787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Ulikhet i skoleprestasjoner</a:t>
            </a:r>
            <a:endParaRPr lang="en-US" dirty="0"/>
          </a:p>
        </p:txBody>
      </p:sp>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sp>
        <p:nvSpPr>
          <p:cNvPr id="13" name="TextBox 12">
            <a:extLst>
              <a:ext uri="{FF2B5EF4-FFF2-40B4-BE49-F238E27FC236}">
                <a16:creationId xmlns:a16="http://schemas.microsoft.com/office/drawing/2014/main" id="{03DEA715-4894-4887-886E-BA66F12B156C}"/>
              </a:ext>
            </a:extLst>
          </p:cNvPr>
          <p:cNvSpPr txBox="1"/>
          <p:nvPr/>
        </p:nvSpPr>
        <p:spPr>
          <a:xfrm>
            <a:off x="9447417" y="1753190"/>
            <a:ext cx="1584106" cy="646331"/>
          </a:xfrm>
          <a:prstGeom prst="rect">
            <a:avLst/>
          </a:prstGeom>
          <a:noFill/>
        </p:spPr>
        <p:txBody>
          <a:bodyPr wrap="square">
            <a:spAutoFit/>
          </a:bodyPr>
          <a:lstStyle/>
          <a:p>
            <a:r>
              <a:rPr lang="en-US" dirty="0" err="1"/>
              <a:t>Nasjonale</a:t>
            </a:r>
            <a:r>
              <a:rPr lang="en-US" dirty="0"/>
              <a:t> </a:t>
            </a:r>
            <a:r>
              <a:rPr lang="en-US" dirty="0" err="1"/>
              <a:t>prøver</a:t>
            </a:r>
            <a:r>
              <a:rPr lang="en-US" dirty="0"/>
              <a:t>, 8.trinn</a:t>
            </a:r>
          </a:p>
        </p:txBody>
      </p:sp>
      <p:pic>
        <p:nvPicPr>
          <p:cNvPr id="6" name="Bilde 2">
            <a:extLst>
              <a:ext uri="{FF2B5EF4-FFF2-40B4-BE49-F238E27FC236}">
                <a16:creationId xmlns:a16="http://schemas.microsoft.com/office/drawing/2014/main" id="{06DBB60C-01AB-4D98-9E97-8FD4AF304657}"/>
              </a:ext>
            </a:extLst>
          </p:cNvPr>
          <p:cNvPicPr>
            <a:picLocks noChangeAspect="1"/>
          </p:cNvPicPr>
          <p:nvPr/>
        </p:nvPicPr>
        <p:blipFill>
          <a:blip r:embed="rId2"/>
          <a:stretch>
            <a:fillRect/>
          </a:stretch>
        </p:blipFill>
        <p:spPr>
          <a:xfrm>
            <a:off x="2379903" y="1690688"/>
            <a:ext cx="6129280" cy="4458195"/>
          </a:xfrm>
          <a:prstGeom prst="rect">
            <a:avLst/>
          </a:prstGeom>
        </p:spPr>
      </p:pic>
    </p:spTree>
    <p:extLst>
      <p:ext uri="{BB962C8B-B14F-4D97-AF65-F5344CB8AC3E}">
        <p14:creationId xmlns:p14="http://schemas.microsoft.com/office/powerpoint/2010/main" val="4184738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Ulikhet i skoleprestasjoner</a:t>
            </a:r>
            <a:endParaRPr lang="en-US" dirty="0"/>
          </a:p>
        </p:txBody>
      </p:sp>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sp>
        <p:nvSpPr>
          <p:cNvPr id="6" name="Content Placeholder 2">
            <a:extLst>
              <a:ext uri="{FF2B5EF4-FFF2-40B4-BE49-F238E27FC236}">
                <a16:creationId xmlns:a16="http://schemas.microsoft.com/office/drawing/2014/main" id="{1D481186-730B-4668-9277-132C38B30374}"/>
              </a:ext>
            </a:extLst>
          </p:cNvPr>
          <p:cNvSpPr>
            <a:spLocks noGrp="1"/>
          </p:cNvSpPr>
          <p:nvPr>
            <p:ph idx="1"/>
          </p:nvPr>
        </p:nvSpPr>
        <p:spPr>
          <a:xfrm>
            <a:off x="885179" y="1825625"/>
            <a:ext cx="10515600" cy="4351338"/>
          </a:xfrm>
        </p:spPr>
        <p:txBody>
          <a:bodyPr>
            <a:normAutofit lnSpcReduction="10000"/>
          </a:bodyPr>
          <a:lstStyle/>
          <a:p>
            <a:r>
              <a:rPr lang="en-US" dirty="0"/>
              <a:t>Achievement gap:</a:t>
            </a:r>
          </a:p>
          <a:p>
            <a:pPr lvl="1"/>
            <a:r>
              <a:rPr lang="en-US" dirty="0" err="1"/>
              <a:t>Forskjellen</a:t>
            </a:r>
            <a:r>
              <a:rPr lang="en-US" dirty="0"/>
              <a:t> i </a:t>
            </a:r>
            <a:r>
              <a:rPr lang="en-US" dirty="0" err="1"/>
              <a:t>skolereslutater</a:t>
            </a:r>
            <a:r>
              <a:rPr lang="en-US" dirty="0"/>
              <a:t> </a:t>
            </a:r>
            <a:r>
              <a:rPr lang="en-US" dirty="0" err="1"/>
              <a:t>mellom</a:t>
            </a:r>
            <a:r>
              <a:rPr lang="en-US" dirty="0"/>
              <a:t> barn </a:t>
            </a:r>
            <a:r>
              <a:rPr lang="en-US" dirty="0" err="1"/>
              <a:t>som</a:t>
            </a:r>
            <a:r>
              <a:rPr lang="en-US" dirty="0"/>
              <a:t> har </a:t>
            </a:r>
            <a:r>
              <a:rPr lang="en-US" dirty="0" err="1"/>
              <a:t>foreldre</a:t>
            </a:r>
            <a:r>
              <a:rPr lang="en-US" dirty="0"/>
              <a:t> med 90 </a:t>
            </a:r>
            <a:r>
              <a:rPr lang="en-US" dirty="0" err="1"/>
              <a:t>persentil</a:t>
            </a:r>
            <a:r>
              <a:rPr lang="en-US" dirty="0"/>
              <a:t> </a:t>
            </a:r>
            <a:r>
              <a:rPr lang="en-US" dirty="0" err="1"/>
              <a:t>inntekt</a:t>
            </a:r>
            <a:r>
              <a:rPr lang="en-US" dirty="0"/>
              <a:t> </a:t>
            </a:r>
            <a:r>
              <a:rPr lang="en-US" dirty="0" err="1"/>
              <a:t>og</a:t>
            </a:r>
            <a:r>
              <a:rPr lang="en-US" dirty="0"/>
              <a:t> barn </a:t>
            </a:r>
            <a:r>
              <a:rPr lang="en-US" dirty="0" err="1"/>
              <a:t>som</a:t>
            </a:r>
            <a:r>
              <a:rPr lang="en-US" dirty="0"/>
              <a:t> har </a:t>
            </a:r>
            <a:r>
              <a:rPr lang="en-US" dirty="0" err="1"/>
              <a:t>foreldre</a:t>
            </a:r>
            <a:r>
              <a:rPr lang="en-US" dirty="0"/>
              <a:t> med 10 </a:t>
            </a:r>
            <a:r>
              <a:rPr lang="en-US" dirty="0" err="1"/>
              <a:t>persentil</a:t>
            </a:r>
            <a:r>
              <a:rPr lang="en-US" dirty="0"/>
              <a:t> </a:t>
            </a:r>
            <a:r>
              <a:rPr lang="en-US" dirty="0" err="1"/>
              <a:t>inntekt</a:t>
            </a:r>
            <a:endParaRPr lang="en-US" dirty="0"/>
          </a:p>
          <a:p>
            <a:pPr lvl="1"/>
            <a:r>
              <a:rPr lang="en-US" dirty="0" err="1"/>
              <a:t>Forskjellen</a:t>
            </a:r>
            <a:r>
              <a:rPr lang="en-US" dirty="0"/>
              <a:t> i </a:t>
            </a:r>
            <a:r>
              <a:rPr lang="en-US" dirty="0" err="1"/>
              <a:t>skoleresultater</a:t>
            </a:r>
            <a:r>
              <a:rPr lang="en-US" dirty="0"/>
              <a:t> </a:t>
            </a:r>
            <a:r>
              <a:rPr lang="en-US" dirty="0" err="1"/>
              <a:t>mellom</a:t>
            </a:r>
            <a:r>
              <a:rPr lang="en-US" dirty="0"/>
              <a:t> barn </a:t>
            </a:r>
            <a:r>
              <a:rPr lang="en-US" dirty="0" err="1"/>
              <a:t>som</a:t>
            </a:r>
            <a:r>
              <a:rPr lang="en-US" dirty="0"/>
              <a:t> har </a:t>
            </a:r>
            <a:r>
              <a:rPr lang="en-US" dirty="0" err="1"/>
              <a:t>foreldre</a:t>
            </a:r>
            <a:r>
              <a:rPr lang="en-US" dirty="0"/>
              <a:t> med </a:t>
            </a:r>
            <a:r>
              <a:rPr lang="en-US" dirty="0" err="1"/>
              <a:t>høy</a:t>
            </a:r>
            <a:r>
              <a:rPr lang="en-US" dirty="0"/>
              <a:t> </a:t>
            </a:r>
            <a:r>
              <a:rPr lang="en-US" dirty="0" err="1"/>
              <a:t>utdanning</a:t>
            </a:r>
            <a:r>
              <a:rPr lang="en-US" dirty="0"/>
              <a:t> </a:t>
            </a:r>
            <a:r>
              <a:rPr lang="en-US" dirty="0" err="1"/>
              <a:t>og</a:t>
            </a:r>
            <a:r>
              <a:rPr lang="en-US" dirty="0"/>
              <a:t> barn </a:t>
            </a:r>
            <a:r>
              <a:rPr lang="en-US" dirty="0" err="1"/>
              <a:t>som</a:t>
            </a:r>
            <a:r>
              <a:rPr lang="en-US" dirty="0"/>
              <a:t> har </a:t>
            </a:r>
            <a:r>
              <a:rPr lang="en-US" dirty="0" err="1"/>
              <a:t>foreldre</a:t>
            </a:r>
            <a:r>
              <a:rPr lang="en-US" dirty="0"/>
              <a:t> med </a:t>
            </a:r>
            <a:r>
              <a:rPr lang="en-US" dirty="0" err="1"/>
              <a:t>lav</a:t>
            </a:r>
            <a:r>
              <a:rPr lang="en-US" dirty="0"/>
              <a:t> </a:t>
            </a:r>
            <a:r>
              <a:rPr lang="en-US" dirty="0" err="1"/>
              <a:t>utdanning</a:t>
            </a:r>
            <a:endParaRPr lang="en-US" dirty="0"/>
          </a:p>
          <a:p>
            <a:pPr lvl="1"/>
            <a:r>
              <a:rPr lang="en-US" dirty="0"/>
              <a:t>(</a:t>
            </a:r>
            <a:r>
              <a:rPr lang="en-US" dirty="0" err="1"/>
              <a:t>Forskjell</a:t>
            </a:r>
            <a:r>
              <a:rPr lang="en-US" dirty="0"/>
              <a:t> i </a:t>
            </a:r>
            <a:r>
              <a:rPr lang="en-US" dirty="0" err="1"/>
              <a:t>skoleprestasjoner</a:t>
            </a:r>
            <a:r>
              <a:rPr lang="en-US" dirty="0"/>
              <a:t> </a:t>
            </a:r>
            <a:r>
              <a:rPr lang="en-US" dirty="0" err="1"/>
              <a:t>mellom</a:t>
            </a:r>
            <a:r>
              <a:rPr lang="en-US" dirty="0"/>
              <a:t> </a:t>
            </a:r>
            <a:r>
              <a:rPr lang="en-US" dirty="0" err="1"/>
              <a:t>ulike</a:t>
            </a:r>
            <a:r>
              <a:rPr lang="en-US" dirty="0"/>
              <a:t> </a:t>
            </a:r>
            <a:r>
              <a:rPr lang="en-US" dirty="0" err="1"/>
              <a:t>typer</a:t>
            </a:r>
            <a:r>
              <a:rPr lang="en-US" dirty="0"/>
              <a:t> barn over </a:t>
            </a:r>
            <a:r>
              <a:rPr lang="en-US" dirty="0" err="1"/>
              <a:t>tid</a:t>
            </a:r>
            <a:r>
              <a:rPr lang="en-US" dirty="0"/>
              <a:t>, </a:t>
            </a:r>
            <a:r>
              <a:rPr lang="en-US" dirty="0" err="1"/>
              <a:t>f.eks</a:t>
            </a:r>
            <a:r>
              <a:rPr lang="en-US" dirty="0"/>
              <a:t> </a:t>
            </a:r>
            <a:r>
              <a:rPr lang="en-US" dirty="0" err="1"/>
              <a:t>jenter</a:t>
            </a:r>
            <a:r>
              <a:rPr lang="en-US" dirty="0"/>
              <a:t> </a:t>
            </a:r>
            <a:r>
              <a:rPr lang="en-US" dirty="0" err="1"/>
              <a:t>og</a:t>
            </a:r>
            <a:r>
              <a:rPr lang="en-US" dirty="0"/>
              <a:t> gutter, </a:t>
            </a:r>
            <a:r>
              <a:rPr lang="en-US" dirty="0" err="1"/>
              <a:t>innvandrere</a:t>
            </a:r>
            <a:r>
              <a:rPr lang="en-US" dirty="0"/>
              <a:t> </a:t>
            </a:r>
            <a:r>
              <a:rPr lang="en-US" dirty="0" err="1"/>
              <a:t>og</a:t>
            </a:r>
            <a:r>
              <a:rPr lang="en-US" dirty="0"/>
              <a:t> </a:t>
            </a:r>
            <a:r>
              <a:rPr lang="en-US" dirty="0" err="1"/>
              <a:t>ikke-innvandrere</a:t>
            </a:r>
            <a:r>
              <a:rPr lang="en-US" dirty="0"/>
              <a:t>)</a:t>
            </a:r>
          </a:p>
          <a:p>
            <a:pPr lvl="1"/>
            <a:endParaRPr lang="en-US" dirty="0"/>
          </a:p>
          <a:p>
            <a:pPr lvl="1"/>
            <a:r>
              <a:rPr lang="en-US" dirty="0" err="1"/>
              <a:t>Hvor</a:t>
            </a:r>
            <a:r>
              <a:rPr lang="en-US" dirty="0"/>
              <a:t> </a:t>
            </a:r>
            <a:r>
              <a:rPr lang="en-US" dirty="0" err="1"/>
              <a:t>stor</a:t>
            </a:r>
            <a:r>
              <a:rPr lang="en-US" dirty="0"/>
              <a:t> er </a:t>
            </a:r>
            <a:r>
              <a:rPr lang="en-US" dirty="0" err="1"/>
              <a:t>forskjellen</a:t>
            </a:r>
            <a:r>
              <a:rPr lang="en-US" dirty="0"/>
              <a:t>?</a:t>
            </a:r>
          </a:p>
          <a:p>
            <a:pPr lvl="1"/>
            <a:r>
              <a:rPr lang="en-US" dirty="0" err="1"/>
              <a:t>Endrer</a:t>
            </a:r>
            <a:r>
              <a:rPr lang="en-US" dirty="0"/>
              <a:t> </a:t>
            </a:r>
            <a:r>
              <a:rPr lang="en-US" dirty="0" err="1"/>
              <a:t>forskjellen</a:t>
            </a:r>
            <a:r>
              <a:rPr lang="en-US" dirty="0"/>
              <a:t> seg </a:t>
            </a:r>
            <a:r>
              <a:rPr lang="en-US" dirty="0" err="1"/>
              <a:t>etterhvert</a:t>
            </a:r>
            <a:r>
              <a:rPr lang="en-US" dirty="0"/>
              <a:t> </a:t>
            </a:r>
            <a:r>
              <a:rPr lang="en-US" dirty="0" err="1"/>
              <a:t>som</a:t>
            </a:r>
            <a:r>
              <a:rPr lang="en-US" dirty="0"/>
              <a:t> barn </a:t>
            </a:r>
            <a:r>
              <a:rPr lang="en-US" dirty="0" err="1"/>
              <a:t>blir</a:t>
            </a:r>
            <a:r>
              <a:rPr lang="en-US" dirty="0"/>
              <a:t> </a:t>
            </a:r>
            <a:r>
              <a:rPr lang="en-US" dirty="0" err="1"/>
              <a:t>eldre</a:t>
            </a:r>
            <a:r>
              <a:rPr lang="en-US" dirty="0"/>
              <a:t>?</a:t>
            </a:r>
          </a:p>
          <a:p>
            <a:pPr lvl="1"/>
            <a:r>
              <a:rPr lang="en-US" dirty="0" err="1"/>
              <a:t>Endrer</a:t>
            </a:r>
            <a:r>
              <a:rPr lang="en-US" dirty="0"/>
              <a:t> </a:t>
            </a:r>
            <a:r>
              <a:rPr lang="en-US" dirty="0" err="1"/>
              <a:t>forskjellen</a:t>
            </a:r>
            <a:r>
              <a:rPr lang="en-US" dirty="0"/>
              <a:t> seg over </a:t>
            </a:r>
            <a:r>
              <a:rPr lang="en-US" dirty="0" err="1"/>
              <a:t>tid</a:t>
            </a:r>
            <a:r>
              <a:rPr lang="en-US" dirty="0"/>
              <a:t>?</a:t>
            </a:r>
          </a:p>
          <a:p>
            <a:pPr lvl="1"/>
            <a:r>
              <a:rPr lang="en-US" dirty="0" err="1"/>
              <a:t>Hva</a:t>
            </a:r>
            <a:r>
              <a:rPr lang="en-US" dirty="0"/>
              <a:t> </a:t>
            </a:r>
            <a:r>
              <a:rPr lang="en-US" dirty="0" err="1"/>
              <a:t>kan</a:t>
            </a:r>
            <a:r>
              <a:rPr lang="en-US" dirty="0"/>
              <a:t> </a:t>
            </a:r>
            <a:r>
              <a:rPr lang="en-US" dirty="0" err="1"/>
              <a:t>forklare</a:t>
            </a:r>
            <a:r>
              <a:rPr lang="en-US" dirty="0"/>
              <a:t> </a:t>
            </a:r>
            <a:r>
              <a:rPr lang="en-US" dirty="0" err="1"/>
              <a:t>forskjellen</a:t>
            </a:r>
            <a:r>
              <a:rPr lang="en-US" dirty="0"/>
              <a:t> </a:t>
            </a:r>
            <a:r>
              <a:rPr lang="en-US" dirty="0" err="1"/>
              <a:t>eller</a:t>
            </a:r>
            <a:r>
              <a:rPr lang="en-US" dirty="0"/>
              <a:t> </a:t>
            </a:r>
            <a:r>
              <a:rPr lang="en-US" dirty="0" err="1"/>
              <a:t>endringer</a:t>
            </a:r>
            <a:r>
              <a:rPr lang="en-US" dirty="0"/>
              <a:t> i </a:t>
            </a:r>
            <a:r>
              <a:rPr lang="en-US" dirty="0" err="1"/>
              <a:t>forskjeller</a:t>
            </a:r>
            <a:r>
              <a:rPr lang="en-US" dirty="0"/>
              <a:t>?</a:t>
            </a:r>
          </a:p>
          <a:p>
            <a:pPr lvl="1"/>
            <a:endParaRPr lang="en-US" dirty="0"/>
          </a:p>
          <a:p>
            <a:endParaRPr lang="en-US" dirty="0"/>
          </a:p>
        </p:txBody>
      </p:sp>
    </p:spTree>
    <p:extLst>
      <p:ext uri="{BB962C8B-B14F-4D97-AF65-F5344CB8AC3E}">
        <p14:creationId xmlns:p14="http://schemas.microsoft.com/office/powerpoint/2010/main" val="87431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Ulikhet i skoleprestasjoner</a:t>
            </a:r>
            <a:endParaRPr lang="en-US" dirty="0"/>
          </a:p>
        </p:txBody>
      </p:sp>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pic>
        <p:nvPicPr>
          <p:cNvPr id="5" name="Picture 4">
            <a:extLst>
              <a:ext uri="{FF2B5EF4-FFF2-40B4-BE49-F238E27FC236}">
                <a16:creationId xmlns:a16="http://schemas.microsoft.com/office/drawing/2014/main" id="{F2B23114-A36A-46C5-AD82-5E45334D4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591" y="1539400"/>
            <a:ext cx="9051307" cy="4534141"/>
          </a:xfrm>
          <a:prstGeom prst="rect">
            <a:avLst/>
          </a:prstGeom>
        </p:spPr>
      </p:pic>
      <p:sp>
        <p:nvSpPr>
          <p:cNvPr id="9" name="TextBox 8">
            <a:extLst>
              <a:ext uri="{FF2B5EF4-FFF2-40B4-BE49-F238E27FC236}">
                <a16:creationId xmlns:a16="http://schemas.microsoft.com/office/drawing/2014/main" id="{330737B0-F60C-40BB-8135-4D7EF9664BC5}"/>
              </a:ext>
            </a:extLst>
          </p:cNvPr>
          <p:cNvSpPr txBox="1"/>
          <p:nvPr/>
        </p:nvSpPr>
        <p:spPr>
          <a:xfrm>
            <a:off x="8480116" y="1354734"/>
            <a:ext cx="3535135" cy="369332"/>
          </a:xfrm>
          <a:prstGeom prst="rect">
            <a:avLst/>
          </a:prstGeom>
          <a:noFill/>
        </p:spPr>
        <p:txBody>
          <a:bodyPr wrap="square" rtlCol="0">
            <a:spAutoFit/>
          </a:bodyPr>
          <a:lstStyle/>
          <a:p>
            <a:r>
              <a:rPr lang="nb-NO" dirty="0"/>
              <a:t>Sandsør, Zachrisson &amp; Karoly (2021)</a:t>
            </a:r>
            <a:endParaRPr lang="en-US" dirty="0"/>
          </a:p>
        </p:txBody>
      </p:sp>
      <p:sp>
        <p:nvSpPr>
          <p:cNvPr id="11" name="TextBox 10">
            <a:extLst>
              <a:ext uri="{FF2B5EF4-FFF2-40B4-BE49-F238E27FC236}">
                <a16:creationId xmlns:a16="http://schemas.microsoft.com/office/drawing/2014/main" id="{187316F9-76CF-4326-B06B-10C6343A8EF8}"/>
              </a:ext>
            </a:extLst>
          </p:cNvPr>
          <p:cNvSpPr txBox="1"/>
          <p:nvPr/>
        </p:nvSpPr>
        <p:spPr>
          <a:xfrm>
            <a:off x="4819291" y="1462761"/>
            <a:ext cx="3535135" cy="369332"/>
          </a:xfrm>
          <a:prstGeom prst="rect">
            <a:avLst/>
          </a:prstGeom>
          <a:noFill/>
        </p:spPr>
        <p:txBody>
          <a:bodyPr wrap="square" rtlCol="0">
            <a:spAutoFit/>
          </a:bodyPr>
          <a:lstStyle/>
          <a:p>
            <a:r>
              <a:rPr lang="nb-NO" b="1" dirty="0"/>
              <a:t>Parental </a:t>
            </a:r>
            <a:r>
              <a:rPr lang="nb-NO" b="1" dirty="0" err="1"/>
              <a:t>income</a:t>
            </a:r>
            <a:endParaRPr lang="en-US" b="1" dirty="0"/>
          </a:p>
        </p:txBody>
      </p:sp>
    </p:spTree>
    <p:extLst>
      <p:ext uri="{BB962C8B-B14F-4D97-AF65-F5344CB8AC3E}">
        <p14:creationId xmlns:p14="http://schemas.microsoft.com/office/powerpoint/2010/main" val="3140154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Ulikhet i skoleprestasjoner</a:t>
            </a:r>
            <a:endParaRPr lang="en-US" dirty="0"/>
          </a:p>
        </p:txBody>
      </p:sp>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pic>
        <p:nvPicPr>
          <p:cNvPr id="6" name="Picture 5">
            <a:extLst>
              <a:ext uri="{FF2B5EF4-FFF2-40B4-BE49-F238E27FC236}">
                <a16:creationId xmlns:a16="http://schemas.microsoft.com/office/drawing/2014/main" id="{8FEB02C5-6A7D-47DD-92FF-21EA26A7C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338" y="1750207"/>
            <a:ext cx="9052560" cy="4534769"/>
          </a:xfrm>
          <a:prstGeom prst="rect">
            <a:avLst/>
          </a:prstGeom>
        </p:spPr>
      </p:pic>
      <p:sp>
        <p:nvSpPr>
          <p:cNvPr id="7" name="TextBox 6">
            <a:extLst>
              <a:ext uri="{FF2B5EF4-FFF2-40B4-BE49-F238E27FC236}">
                <a16:creationId xmlns:a16="http://schemas.microsoft.com/office/drawing/2014/main" id="{3210926E-64CC-4612-997D-2DCC16F88211}"/>
              </a:ext>
            </a:extLst>
          </p:cNvPr>
          <p:cNvSpPr txBox="1"/>
          <p:nvPr/>
        </p:nvSpPr>
        <p:spPr>
          <a:xfrm>
            <a:off x="8354426" y="1392730"/>
            <a:ext cx="3535135" cy="369332"/>
          </a:xfrm>
          <a:prstGeom prst="rect">
            <a:avLst/>
          </a:prstGeom>
          <a:noFill/>
        </p:spPr>
        <p:txBody>
          <a:bodyPr wrap="square" rtlCol="0">
            <a:spAutoFit/>
          </a:bodyPr>
          <a:lstStyle/>
          <a:p>
            <a:r>
              <a:rPr lang="nb-NO" dirty="0"/>
              <a:t>Sandsør, Zachrisson &amp; Karoly (2021)</a:t>
            </a:r>
            <a:endParaRPr lang="en-US" dirty="0"/>
          </a:p>
        </p:txBody>
      </p:sp>
      <p:sp>
        <p:nvSpPr>
          <p:cNvPr id="8" name="TextBox 7">
            <a:extLst>
              <a:ext uri="{FF2B5EF4-FFF2-40B4-BE49-F238E27FC236}">
                <a16:creationId xmlns:a16="http://schemas.microsoft.com/office/drawing/2014/main" id="{44A6D5D7-0D96-429D-9940-4C77126745A6}"/>
              </a:ext>
            </a:extLst>
          </p:cNvPr>
          <p:cNvSpPr txBox="1"/>
          <p:nvPr/>
        </p:nvSpPr>
        <p:spPr>
          <a:xfrm>
            <a:off x="4819291" y="1462761"/>
            <a:ext cx="3535135" cy="369332"/>
          </a:xfrm>
          <a:prstGeom prst="rect">
            <a:avLst/>
          </a:prstGeom>
          <a:noFill/>
        </p:spPr>
        <p:txBody>
          <a:bodyPr wrap="square" rtlCol="0">
            <a:spAutoFit/>
          </a:bodyPr>
          <a:lstStyle/>
          <a:p>
            <a:r>
              <a:rPr lang="nb-NO" b="1" dirty="0"/>
              <a:t>Parental </a:t>
            </a:r>
            <a:r>
              <a:rPr lang="nb-NO" b="1" dirty="0" err="1"/>
              <a:t>education</a:t>
            </a:r>
            <a:endParaRPr lang="en-US" b="1" dirty="0"/>
          </a:p>
        </p:txBody>
      </p:sp>
    </p:spTree>
    <p:extLst>
      <p:ext uri="{BB962C8B-B14F-4D97-AF65-F5344CB8AC3E}">
        <p14:creationId xmlns:p14="http://schemas.microsoft.com/office/powerpoint/2010/main" val="4118998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Når dukker ulikheten opp?</a:t>
            </a:r>
            <a:endParaRPr lang="en-US" dirty="0"/>
          </a:p>
        </p:txBody>
      </p:sp>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pic>
        <p:nvPicPr>
          <p:cNvPr id="7" name="Bilde 1">
            <a:extLst>
              <a:ext uri="{FF2B5EF4-FFF2-40B4-BE49-F238E27FC236}">
                <a16:creationId xmlns:a16="http://schemas.microsoft.com/office/drawing/2014/main" id="{F8136408-FD9F-417D-A582-19D621391075}"/>
              </a:ext>
            </a:extLst>
          </p:cNvPr>
          <p:cNvPicPr>
            <a:picLocks noChangeAspect="1"/>
          </p:cNvPicPr>
          <p:nvPr/>
        </p:nvPicPr>
        <p:blipFill>
          <a:blip r:embed="rId2"/>
          <a:stretch>
            <a:fillRect/>
          </a:stretch>
        </p:blipFill>
        <p:spPr>
          <a:xfrm>
            <a:off x="838200" y="1504432"/>
            <a:ext cx="3415148" cy="4851918"/>
          </a:xfrm>
          <a:prstGeom prst="rect">
            <a:avLst/>
          </a:prstGeom>
        </p:spPr>
      </p:pic>
      <p:pic>
        <p:nvPicPr>
          <p:cNvPr id="8" name="Bilde 1">
            <a:extLst>
              <a:ext uri="{FF2B5EF4-FFF2-40B4-BE49-F238E27FC236}">
                <a16:creationId xmlns:a16="http://schemas.microsoft.com/office/drawing/2014/main" id="{0370EF22-24BA-4B31-B879-2693BF3A45DA}"/>
              </a:ext>
            </a:extLst>
          </p:cNvPr>
          <p:cNvPicPr>
            <a:picLocks noChangeAspect="1"/>
          </p:cNvPicPr>
          <p:nvPr/>
        </p:nvPicPr>
        <p:blipFill rotWithShape="1">
          <a:blip r:embed="rId3"/>
          <a:srcRect t="3288"/>
          <a:stretch/>
        </p:blipFill>
        <p:spPr>
          <a:xfrm>
            <a:off x="7996536" y="1383134"/>
            <a:ext cx="4068724" cy="5143370"/>
          </a:xfrm>
          <a:prstGeom prst="rect">
            <a:avLst/>
          </a:prstGeom>
        </p:spPr>
      </p:pic>
      <p:sp>
        <p:nvSpPr>
          <p:cNvPr id="9" name="Plassholder for innhold 3">
            <a:extLst>
              <a:ext uri="{FF2B5EF4-FFF2-40B4-BE49-F238E27FC236}">
                <a16:creationId xmlns:a16="http://schemas.microsoft.com/office/drawing/2014/main" id="{88045CEA-528D-4999-9E47-68E83E0EFA20}"/>
              </a:ext>
            </a:extLst>
          </p:cNvPr>
          <p:cNvSpPr>
            <a:spLocks noGrp="1"/>
          </p:cNvSpPr>
          <p:nvPr>
            <p:ph idx="1"/>
          </p:nvPr>
        </p:nvSpPr>
        <p:spPr>
          <a:xfrm>
            <a:off x="4452932" y="1131856"/>
            <a:ext cx="3816424" cy="5115272"/>
          </a:xfrm>
        </p:spPr>
        <p:txBody>
          <a:bodyPr/>
          <a:lstStyle/>
          <a:p>
            <a:pPr marL="0" indent="0">
              <a:buNone/>
            </a:pPr>
            <a:endParaRPr lang="en-US" b="1" dirty="0"/>
          </a:p>
          <a:p>
            <a:endParaRPr lang="en-US" dirty="0"/>
          </a:p>
          <a:p>
            <a:endParaRPr lang="en-US" dirty="0"/>
          </a:p>
          <a:p>
            <a:r>
              <a:rPr lang="en-US" dirty="0" err="1"/>
              <a:t>Uliket</a:t>
            </a:r>
            <a:r>
              <a:rPr lang="en-US" dirty="0"/>
              <a:t> </a:t>
            </a:r>
            <a:r>
              <a:rPr lang="en-US" dirty="0" err="1"/>
              <a:t>i</a:t>
            </a:r>
            <a:r>
              <a:rPr lang="en-US" dirty="0"/>
              <a:t> </a:t>
            </a:r>
            <a:r>
              <a:rPr lang="en-US" dirty="0" err="1"/>
              <a:t>kognitive</a:t>
            </a:r>
            <a:r>
              <a:rPr lang="en-US" dirty="0"/>
              <a:t> </a:t>
            </a:r>
            <a:r>
              <a:rPr lang="en-US" dirty="0" err="1"/>
              <a:t>ferdigheter</a:t>
            </a:r>
            <a:r>
              <a:rPr lang="en-US" dirty="0"/>
              <a:t>/ </a:t>
            </a:r>
            <a:r>
              <a:rPr lang="en-US" dirty="0" err="1"/>
              <a:t>skoleprestasjoner</a:t>
            </a:r>
            <a:r>
              <a:rPr lang="en-US" dirty="0"/>
              <a:t> </a:t>
            </a:r>
            <a:r>
              <a:rPr lang="en-US" dirty="0" err="1"/>
              <a:t>øker</a:t>
            </a:r>
            <a:r>
              <a:rPr lang="en-US" dirty="0"/>
              <a:t> med alder</a:t>
            </a:r>
          </a:p>
          <a:p>
            <a:r>
              <a:rPr lang="en-US" dirty="0" err="1"/>
              <a:t>Tyskland</a:t>
            </a:r>
            <a:r>
              <a:rPr lang="en-US" dirty="0"/>
              <a:t>, Norge, Nederland, UK..</a:t>
            </a:r>
          </a:p>
        </p:txBody>
      </p:sp>
    </p:spTree>
    <p:extLst>
      <p:ext uri="{BB962C8B-B14F-4D97-AF65-F5344CB8AC3E}">
        <p14:creationId xmlns:p14="http://schemas.microsoft.com/office/powerpoint/2010/main" val="461843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0F286-1020-4403-8245-75AB753AE247}"/>
              </a:ext>
            </a:extLst>
          </p:cNvPr>
          <p:cNvSpPr>
            <a:spLocks noGrp="1"/>
          </p:cNvSpPr>
          <p:nvPr>
            <p:ph type="title"/>
          </p:nvPr>
        </p:nvSpPr>
        <p:spPr/>
        <p:txBody>
          <a:bodyPr/>
          <a:lstStyle/>
          <a:p>
            <a:r>
              <a:rPr lang="nb-NO" dirty="0"/>
              <a:t>Er inntekten årsak til ulike utfall?</a:t>
            </a:r>
            <a:endParaRPr lang="en-US" dirty="0"/>
          </a:p>
        </p:txBody>
      </p:sp>
      <p:pic>
        <p:nvPicPr>
          <p:cNvPr id="6" name="Content Placeholder 5">
            <a:extLst>
              <a:ext uri="{FF2B5EF4-FFF2-40B4-BE49-F238E27FC236}">
                <a16:creationId xmlns:a16="http://schemas.microsoft.com/office/drawing/2014/main" id="{1B997794-BE3A-4445-8C01-A9804DB801F4}"/>
              </a:ext>
            </a:extLst>
          </p:cNvPr>
          <p:cNvPicPr>
            <a:picLocks noGrp="1" noChangeAspect="1"/>
          </p:cNvPicPr>
          <p:nvPr>
            <p:ph idx="1"/>
          </p:nvPr>
        </p:nvPicPr>
        <p:blipFill>
          <a:blip r:embed="rId2"/>
          <a:stretch>
            <a:fillRect/>
          </a:stretch>
        </p:blipFill>
        <p:spPr>
          <a:xfrm>
            <a:off x="347130" y="1690688"/>
            <a:ext cx="7223813" cy="3332275"/>
          </a:xfrm>
        </p:spPr>
      </p:pic>
      <p:sp>
        <p:nvSpPr>
          <p:cNvPr id="4" name="Footer Placeholder 3">
            <a:extLst>
              <a:ext uri="{FF2B5EF4-FFF2-40B4-BE49-F238E27FC236}">
                <a16:creationId xmlns:a16="http://schemas.microsoft.com/office/drawing/2014/main" id="{D06C07E3-7711-4FEE-A581-66831FBEC1D6}"/>
              </a:ext>
            </a:extLst>
          </p:cNvPr>
          <p:cNvSpPr>
            <a:spLocks noGrp="1"/>
          </p:cNvSpPr>
          <p:nvPr>
            <p:ph type="ftr" sz="quarter" idx="11"/>
          </p:nvPr>
        </p:nvSpPr>
        <p:spPr/>
        <p:txBody>
          <a:bodyPr/>
          <a:lstStyle/>
          <a:p>
            <a:r>
              <a:rPr lang="nb-NO"/>
              <a:t>Astrid Marie Jorde Sandsør – SPED4300</a:t>
            </a:r>
            <a:endParaRPr lang="en-US" dirty="0"/>
          </a:p>
        </p:txBody>
      </p:sp>
      <p:pic>
        <p:nvPicPr>
          <p:cNvPr id="8" name="Picture 7">
            <a:extLst>
              <a:ext uri="{FF2B5EF4-FFF2-40B4-BE49-F238E27FC236}">
                <a16:creationId xmlns:a16="http://schemas.microsoft.com/office/drawing/2014/main" id="{C316BE82-B5DE-43DF-A6BB-E4A71B0112E6}"/>
              </a:ext>
            </a:extLst>
          </p:cNvPr>
          <p:cNvPicPr>
            <a:picLocks noChangeAspect="1"/>
          </p:cNvPicPr>
          <p:nvPr/>
        </p:nvPicPr>
        <p:blipFill>
          <a:blip r:embed="rId3"/>
          <a:stretch>
            <a:fillRect/>
          </a:stretch>
        </p:blipFill>
        <p:spPr>
          <a:xfrm>
            <a:off x="7808240" y="2141084"/>
            <a:ext cx="4036630" cy="2292124"/>
          </a:xfrm>
          <a:prstGeom prst="rect">
            <a:avLst/>
          </a:prstGeom>
        </p:spPr>
      </p:pic>
      <p:pic>
        <p:nvPicPr>
          <p:cNvPr id="10" name="Picture 9">
            <a:extLst>
              <a:ext uri="{FF2B5EF4-FFF2-40B4-BE49-F238E27FC236}">
                <a16:creationId xmlns:a16="http://schemas.microsoft.com/office/drawing/2014/main" id="{47EB5F8B-6B61-4BA8-9B15-13EDA625E0AD}"/>
              </a:ext>
            </a:extLst>
          </p:cNvPr>
          <p:cNvPicPr>
            <a:picLocks noChangeAspect="1"/>
          </p:cNvPicPr>
          <p:nvPr/>
        </p:nvPicPr>
        <p:blipFill>
          <a:blip r:embed="rId4"/>
          <a:stretch>
            <a:fillRect/>
          </a:stretch>
        </p:blipFill>
        <p:spPr>
          <a:xfrm>
            <a:off x="8395083" y="4433208"/>
            <a:ext cx="2862943" cy="295567"/>
          </a:xfrm>
          <a:prstGeom prst="rect">
            <a:avLst/>
          </a:prstGeom>
        </p:spPr>
      </p:pic>
    </p:spTree>
    <p:extLst>
      <p:ext uri="{BB962C8B-B14F-4D97-AF65-F5344CB8AC3E}">
        <p14:creationId xmlns:p14="http://schemas.microsoft.com/office/powerpoint/2010/main" val="17775883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0F286-1020-4403-8245-75AB753AE247}"/>
              </a:ext>
            </a:extLst>
          </p:cNvPr>
          <p:cNvSpPr>
            <a:spLocks noGrp="1"/>
          </p:cNvSpPr>
          <p:nvPr>
            <p:ph type="title"/>
          </p:nvPr>
        </p:nvSpPr>
        <p:spPr/>
        <p:txBody>
          <a:bodyPr/>
          <a:lstStyle/>
          <a:p>
            <a:r>
              <a:rPr lang="nb-NO" dirty="0"/>
              <a:t>Er inntekten årsak til ulike utfall?</a:t>
            </a:r>
            <a:endParaRPr lang="en-US" dirty="0"/>
          </a:p>
        </p:txBody>
      </p:sp>
      <p:pic>
        <p:nvPicPr>
          <p:cNvPr id="6" name="Content Placeholder 5">
            <a:extLst>
              <a:ext uri="{FF2B5EF4-FFF2-40B4-BE49-F238E27FC236}">
                <a16:creationId xmlns:a16="http://schemas.microsoft.com/office/drawing/2014/main" id="{1B997794-BE3A-4445-8C01-A9804DB801F4}"/>
              </a:ext>
            </a:extLst>
          </p:cNvPr>
          <p:cNvPicPr>
            <a:picLocks noGrp="1" noChangeAspect="1"/>
          </p:cNvPicPr>
          <p:nvPr>
            <p:ph idx="1"/>
          </p:nvPr>
        </p:nvPicPr>
        <p:blipFill rotWithShape="1">
          <a:blip r:embed="rId2"/>
          <a:srcRect l="44279" r="1" b="59709"/>
          <a:stretch/>
        </p:blipFill>
        <p:spPr>
          <a:xfrm>
            <a:off x="644154" y="1667557"/>
            <a:ext cx="6083217" cy="2029069"/>
          </a:xfrm>
        </p:spPr>
      </p:pic>
      <p:sp>
        <p:nvSpPr>
          <p:cNvPr id="4" name="Footer Placeholder 3">
            <a:extLst>
              <a:ext uri="{FF2B5EF4-FFF2-40B4-BE49-F238E27FC236}">
                <a16:creationId xmlns:a16="http://schemas.microsoft.com/office/drawing/2014/main" id="{D06C07E3-7711-4FEE-A581-66831FBEC1D6}"/>
              </a:ext>
            </a:extLst>
          </p:cNvPr>
          <p:cNvSpPr>
            <a:spLocks noGrp="1"/>
          </p:cNvSpPr>
          <p:nvPr>
            <p:ph type="ftr" sz="quarter" idx="11"/>
          </p:nvPr>
        </p:nvSpPr>
        <p:spPr/>
        <p:txBody>
          <a:bodyPr/>
          <a:lstStyle/>
          <a:p>
            <a:r>
              <a:rPr lang="nb-NO"/>
              <a:t>Astrid Marie Jorde Sandsør – SPED4300</a:t>
            </a:r>
            <a:endParaRPr lang="en-US" dirty="0"/>
          </a:p>
        </p:txBody>
      </p:sp>
      <p:pic>
        <p:nvPicPr>
          <p:cNvPr id="7" name="Content Placeholder 5">
            <a:extLst>
              <a:ext uri="{FF2B5EF4-FFF2-40B4-BE49-F238E27FC236}">
                <a16:creationId xmlns:a16="http://schemas.microsoft.com/office/drawing/2014/main" id="{12D38600-5547-4D40-A1FB-6B157BD2825F}"/>
              </a:ext>
            </a:extLst>
          </p:cNvPr>
          <p:cNvPicPr>
            <a:picLocks noChangeAspect="1"/>
          </p:cNvPicPr>
          <p:nvPr/>
        </p:nvPicPr>
        <p:blipFill rotWithShape="1">
          <a:blip r:embed="rId2"/>
          <a:srcRect l="44279" r="1" b="59709"/>
          <a:stretch/>
        </p:blipFill>
        <p:spPr>
          <a:xfrm>
            <a:off x="644153" y="3776624"/>
            <a:ext cx="6083217" cy="2029069"/>
          </a:xfrm>
          <a:prstGeom prst="rect">
            <a:avLst/>
          </a:prstGeom>
        </p:spPr>
      </p:pic>
      <p:sp>
        <p:nvSpPr>
          <p:cNvPr id="3" name="TextBox 2">
            <a:extLst>
              <a:ext uri="{FF2B5EF4-FFF2-40B4-BE49-F238E27FC236}">
                <a16:creationId xmlns:a16="http://schemas.microsoft.com/office/drawing/2014/main" id="{ED3B824A-8EB4-4BF6-9389-08A7DDCB8964}"/>
              </a:ext>
            </a:extLst>
          </p:cNvPr>
          <p:cNvSpPr txBox="1"/>
          <p:nvPr/>
        </p:nvSpPr>
        <p:spPr>
          <a:xfrm>
            <a:off x="3002469" y="5822567"/>
            <a:ext cx="1820291" cy="353943"/>
          </a:xfrm>
          <a:prstGeom prst="rect">
            <a:avLst/>
          </a:prstGeom>
          <a:solidFill>
            <a:schemeClr val="bg1"/>
          </a:solidFill>
          <a:ln w="19050">
            <a:solidFill>
              <a:schemeClr val="tx1"/>
            </a:solidFill>
          </a:ln>
        </p:spPr>
        <p:txBody>
          <a:bodyPr wrap="square" rtlCol="0">
            <a:spAutoFit/>
          </a:bodyPr>
          <a:lstStyle/>
          <a:p>
            <a:r>
              <a:rPr lang="nb-NO" sz="1700" dirty="0"/>
              <a:t>Andre faktorer?</a:t>
            </a:r>
            <a:endParaRPr lang="en-US" sz="1700" dirty="0"/>
          </a:p>
        </p:txBody>
      </p:sp>
      <p:sp>
        <p:nvSpPr>
          <p:cNvPr id="11" name="TextBox 10">
            <a:extLst>
              <a:ext uri="{FF2B5EF4-FFF2-40B4-BE49-F238E27FC236}">
                <a16:creationId xmlns:a16="http://schemas.microsoft.com/office/drawing/2014/main" id="{0945449D-F221-4092-BBAD-69198F9539DE}"/>
              </a:ext>
            </a:extLst>
          </p:cNvPr>
          <p:cNvSpPr txBox="1"/>
          <p:nvPr/>
        </p:nvSpPr>
        <p:spPr>
          <a:xfrm>
            <a:off x="6899988" y="3696626"/>
            <a:ext cx="4967480" cy="2308324"/>
          </a:xfrm>
          <a:prstGeom prst="rect">
            <a:avLst/>
          </a:prstGeom>
          <a:noFill/>
        </p:spPr>
        <p:txBody>
          <a:bodyPr wrap="square">
            <a:spAutoFit/>
          </a:bodyPr>
          <a:lstStyle/>
          <a:p>
            <a:r>
              <a:rPr lang="nb-NO" dirty="0"/>
              <a:t>«Egenskaper ved foreldre som gjør dem attraktive for arbeidsgivere, som for eksempel at de har gode evner, er ærlige, pliktoppfyllende og at man kan stole på dem, kan også ha positive virkninger for barna deres, uavhengig av effekten av foreldrenes inntekt. Barn av foreldre med disse karakteristikkene vil gjøre det bra uavhengig av hva foreldrene deres tjener.» (Mayer, oversatt av Bøe)</a:t>
            </a:r>
            <a:endParaRPr lang="en-US" dirty="0"/>
          </a:p>
        </p:txBody>
      </p:sp>
      <p:sp>
        <p:nvSpPr>
          <p:cNvPr id="9" name="TextBox 8">
            <a:extLst>
              <a:ext uri="{FF2B5EF4-FFF2-40B4-BE49-F238E27FC236}">
                <a16:creationId xmlns:a16="http://schemas.microsoft.com/office/drawing/2014/main" id="{808B0ADE-46C9-49FD-A754-293525264B4A}"/>
              </a:ext>
            </a:extLst>
          </p:cNvPr>
          <p:cNvSpPr txBox="1"/>
          <p:nvPr/>
        </p:nvSpPr>
        <p:spPr>
          <a:xfrm>
            <a:off x="6899988" y="3151594"/>
            <a:ext cx="1771650" cy="369332"/>
          </a:xfrm>
          <a:prstGeom prst="rect">
            <a:avLst/>
          </a:prstGeom>
          <a:noFill/>
        </p:spPr>
        <p:txBody>
          <a:bodyPr wrap="square" rtlCol="0">
            <a:spAutoFit/>
          </a:bodyPr>
          <a:lstStyle/>
          <a:p>
            <a:r>
              <a:rPr lang="nb-NO" b="1" dirty="0"/>
              <a:t>Sosial seleksjon</a:t>
            </a:r>
            <a:endParaRPr lang="en-US" b="1" dirty="0"/>
          </a:p>
        </p:txBody>
      </p:sp>
      <p:cxnSp>
        <p:nvCxnSpPr>
          <p:cNvPr id="14" name="Straight Arrow Connector 13">
            <a:extLst>
              <a:ext uri="{FF2B5EF4-FFF2-40B4-BE49-F238E27FC236}">
                <a16:creationId xmlns:a16="http://schemas.microsoft.com/office/drawing/2014/main" id="{C03835D9-293F-4788-9583-B7F5E877FA7B}"/>
              </a:ext>
            </a:extLst>
          </p:cNvPr>
          <p:cNvCxnSpPr>
            <a:stCxn id="3" idx="3"/>
          </p:cNvCxnSpPr>
          <p:nvPr/>
        </p:nvCxnSpPr>
        <p:spPr>
          <a:xfrm flipV="1">
            <a:off x="4822760" y="5448459"/>
            <a:ext cx="646862" cy="551080"/>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628348D-DA62-40CF-941F-F2903E24F2C6}"/>
              </a:ext>
            </a:extLst>
          </p:cNvPr>
          <p:cNvCxnSpPr>
            <a:cxnSpLocks/>
          </p:cNvCxnSpPr>
          <p:nvPr/>
        </p:nvCxnSpPr>
        <p:spPr>
          <a:xfrm flipH="1" flipV="1">
            <a:off x="2046914" y="5448459"/>
            <a:ext cx="953325" cy="530095"/>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0363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pic>
        <p:nvPicPr>
          <p:cNvPr id="5" name="Bilde 6">
            <a:extLst>
              <a:ext uri="{FF2B5EF4-FFF2-40B4-BE49-F238E27FC236}">
                <a16:creationId xmlns:a16="http://schemas.microsoft.com/office/drawing/2014/main" id="{7AE68CB7-8588-4023-BA2E-9C6CC1863B2C}"/>
              </a:ext>
            </a:extLst>
          </p:cNvPr>
          <p:cNvPicPr>
            <a:picLocks noChangeAspect="1"/>
          </p:cNvPicPr>
          <p:nvPr/>
        </p:nvPicPr>
        <p:blipFill>
          <a:blip r:embed="rId2"/>
          <a:stretch>
            <a:fillRect/>
          </a:stretch>
        </p:blipFill>
        <p:spPr>
          <a:xfrm>
            <a:off x="838200" y="1600957"/>
            <a:ext cx="6403521" cy="4796554"/>
          </a:xfrm>
          <a:prstGeom prst="rect">
            <a:avLst/>
          </a:prstGeom>
        </p:spPr>
      </p:pic>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Er inntekten årsak til ulike utfall?</a:t>
            </a:r>
            <a:endParaRPr lang="en-US" dirty="0"/>
          </a:p>
        </p:txBody>
      </p:sp>
      <p:sp>
        <p:nvSpPr>
          <p:cNvPr id="6" name="TextBox 5">
            <a:extLst>
              <a:ext uri="{FF2B5EF4-FFF2-40B4-BE49-F238E27FC236}">
                <a16:creationId xmlns:a16="http://schemas.microsoft.com/office/drawing/2014/main" id="{7BA891A9-A8A4-41E7-BB65-BE90993FB260}"/>
              </a:ext>
            </a:extLst>
          </p:cNvPr>
          <p:cNvSpPr txBox="1"/>
          <p:nvPr/>
        </p:nvSpPr>
        <p:spPr>
          <a:xfrm>
            <a:off x="8773206" y="2780142"/>
            <a:ext cx="3418794" cy="3139321"/>
          </a:xfrm>
          <a:prstGeom prst="rect">
            <a:avLst/>
          </a:prstGeom>
          <a:noFill/>
        </p:spPr>
        <p:txBody>
          <a:bodyPr wrap="square">
            <a:spAutoFit/>
          </a:bodyPr>
          <a:lstStyle/>
          <a:p>
            <a:r>
              <a:rPr lang="en-US" b="0" i="0" dirty="0">
                <a:solidFill>
                  <a:srgbClr val="333333"/>
                </a:solidFill>
                <a:effectLst/>
                <a:latin typeface="Arial" panose="020B0604020202020204" pitchFamily="34" charset="0"/>
              </a:rPr>
              <a:t>“On average, children had fewer externalizing problems during times when their families' incomes were relatively high than during times when their families' incomes were relatively low; the estimated benefits of increased income were greatest for children who were chronically poor.”</a:t>
            </a:r>
            <a:endParaRPr lang="en-US" dirty="0"/>
          </a:p>
        </p:txBody>
      </p:sp>
    </p:spTree>
    <p:extLst>
      <p:ext uri="{BB962C8B-B14F-4D97-AF65-F5344CB8AC3E}">
        <p14:creationId xmlns:p14="http://schemas.microsoft.com/office/powerpoint/2010/main" val="178036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Er inntekten årsak til ulike utfall?</a:t>
            </a:r>
            <a:endParaRPr lang="en-US" dirty="0"/>
          </a:p>
        </p:txBody>
      </p:sp>
      <p:pic>
        <p:nvPicPr>
          <p:cNvPr id="6" name="Bilde 1">
            <a:extLst>
              <a:ext uri="{FF2B5EF4-FFF2-40B4-BE49-F238E27FC236}">
                <a16:creationId xmlns:a16="http://schemas.microsoft.com/office/drawing/2014/main" id="{208480B1-946A-4A70-8EB9-3C63059466FE}"/>
              </a:ext>
            </a:extLst>
          </p:cNvPr>
          <p:cNvPicPr>
            <a:picLocks noChangeAspect="1"/>
          </p:cNvPicPr>
          <p:nvPr/>
        </p:nvPicPr>
        <p:blipFill rotWithShape="1">
          <a:blip r:embed="rId2"/>
          <a:srcRect l="1847" t="2904" r="2394" b="5264"/>
          <a:stretch/>
        </p:blipFill>
        <p:spPr>
          <a:xfrm>
            <a:off x="1127916" y="1918656"/>
            <a:ext cx="5994779" cy="4366320"/>
          </a:xfrm>
          <a:prstGeom prst="rect">
            <a:avLst/>
          </a:prstGeom>
        </p:spPr>
      </p:pic>
      <p:pic>
        <p:nvPicPr>
          <p:cNvPr id="7" name="Bilde 2">
            <a:extLst>
              <a:ext uri="{FF2B5EF4-FFF2-40B4-BE49-F238E27FC236}">
                <a16:creationId xmlns:a16="http://schemas.microsoft.com/office/drawing/2014/main" id="{C92E4614-915A-4229-B9A4-1233BF9983CC}"/>
              </a:ext>
            </a:extLst>
          </p:cNvPr>
          <p:cNvPicPr>
            <a:picLocks noChangeAspect="1"/>
          </p:cNvPicPr>
          <p:nvPr/>
        </p:nvPicPr>
        <p:blipFill>
          <a:blip r:embed="rId3"/>
          <a:stretch>
            <a:fillRect/>
          </a:stretch>
        </p:blipFill>
        <p:spPr>
          <a:xfrm>
            <a:off x="7521130" y="2133450"/>
            <a:ext cx="4321932" cy="1524628"/>
          </a:xfrm>
          <a:prstGeom prst="rect">
            <a:avLst/>
          </a:prstGeom>
        </p:spPr>
      </p:pic>
      <p:sp>
        <p:nvSpPr>
          <p:cNvPr id="8" name="TextBox 7">
            <a:extLst>
              <a:ext uri="{FF2B5EF4-FFF2-40B4-BE49-F238E27FC236}">
                <a16:creationId xmlns:a16="http://schemas.microsoft.com/office/drawing/2014/main" id="{041F2DC4-86CD-4E1A-ACBE-188C753B0400}"/>
              </a:ext>
            </a:extLst>
          </p:cNvPr>
          <p:cNvSpPr txBox="1"/>
          <p:nvPr/>
        </p:nvSpPr>
        <p:spPr>
          <a:xfrm>
            <a:off x="7698920" y="3886046"/>
            <a:ext cx="3459615" cy="2862322"/>
          </a:xfrm>
          <a:prstGeom prst="rect">
            <a:avLst/>
          </a:prstGeom>
          <a:noFill/>
        </p:spPr>
        <p:txBody>
          <a:bodyPr wrap="square">
            <a:spAutoFit/>
          </a:bodyPr>
          <a:lstStyle/>
          <a:p>
            <a:r>
              <a:rPr lang="en-US" b="0" i="0" dirty="0">
                <a:solidFill>
                  <a:srgbClr val="1C1D1E"/>
                </a:solidFill>
                <a:effectLst/>
                <a:latin typeface="Open Sans" panose="020B0606030504020204" pitchFamily="34" charset="0"/>
              </a:rPr>
              <a:t>“moving from the poverty line to 200% of the poverty line (i.e., increased income-to-needs from 1 to 2) predicted a reduction in externalizing problems equivalent to 11% of a standard deviation, and in internalizing problems equivalent to 10% of a standard deviation. ”</a:t>
            </a:r>
            <a:endParaRPr lang="en-US" dirty="0"/>
          </a:p>
        </p:txBody>
      </p:sp>
    </p:spTree>
    <p:extLst>
      <p:ext uri="{BB962C8B-B14F-4D97-AF65-F5344CB8AC3E}">
        <p14:creationId xmlns:p14="http://schemas.microsoft.com/office/powerpoint/2010/main" val="3085694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E288C857-0446-449B-A4CC-48055638BAA3}"/>
              </a:ext>
            </a:extLst>
          </p:cNvPr>
          <p:cNvPicPr>
            <a:picLocks noGrp="1" noChangeAspect="1"/>
          </p:cNvPicPr>
          <p:nvPr>
            <p:ph idx="1"/>
          </p:nvPr>
        </p:nvPicPr>
        <p:blipFill>
          <a:blip r:embed="rId2"/>
          <a:stretch>
            <a:fillRect/>
          </a:stretch>
        </p:blipFill>
        <p:spPr>
          <a:xfrm>
            <a:off x="7569732" y="3663118"/>
            <a:ext cx="3784068" cy="3237438"/>
          </a:xfrm>
        </p:spPr>
      </p:pic>
      <p:sp>
        <p:nvSpPr>
          <p:cNvPr id="4" name="Footer Placeholder 3">
            <a:extLst>
              <a:ext uri="{FF2B5EF4-FFF2-40B4-BE49-F238E27FC236}">
                <a16:creationId xmlns:a16="http://schemas.microsoft.com/office/drawing/2014/main" id="{4B75FFA3-9F1E-4003-BB74-29645D086E86}"/>
              </a:ext>
            </a:extLst>
          </p:cNvPr>
          <p:cNvSpPr>
            <a:spLocks noGrp="1"/>
          </p:cNvSpPr>
          <p:nvPr>
            <p:ph type="ftr" sz="quarter" idx="11"/>
          </p:nvPr>
        </p:nvSpPr>
        <p:spPr/>
        <p:txBody>
          <a:bodyPr/>
          <a:lstStyle/>
          <a:p>
            <a:r>
              <a:rPr lang="nb-NO"/>
              <a:t>Astrid Marie Jorde Sandsør – SPED4300</a:t>
            </a:r>
            <a:endParaRPr lang="en-US" dirty="0"/>
          </a:p>
        </p:txBody>
      </p:sp>
      <p:pic>
        <p:nvPicPr>
          <p:cNvPr id="6" name="Picture 5">
            <a:extLst>
              <a:ext uri="{FF2B5EF4-FFF2-40B4-BE49-F238E27FC236}">
                <a16:creationId xmlns:a16="http://schemas.microsoft.com/office/drawing/2014/main" id="{2F1F7DF2-F8C4-4230-BD53-3F47E5BC9249}"/>
              </a:ext>
            </a:extLst>
          </p:cNvPr>
          <p:cNvPicPr>
            <a:picLocks noChangeAspect="1"/>
          </p:cNvPicPr>
          <p:nvPr/>
        </p:nvPicPr>
        <p:blipFill>
          <a:blip r:embed="rId3"/>
          <a:stretch>
            <a:fillRect/>
          </a:stretch>
        </p:blipFill>
        <p:spPr>
          <a:xfrm rot="21232804">
            <a:off x="349298" y="897474"/>
            <a:ext cx="5828304" cy="4752556"/>
          </a:xfrm>
          <a:prstGeom prst="rect">
            <a:avLst/>
          </a:prstGeom>
        </p:spPr>
      </p:pic>
      <p:pic>
        <p:nvPicPr>
          <p:cNvPr id="10" name="Picture 9">
            <a:extLst>
              <a:ext uri="{FF2B5EF4-FFF2-40B4-BE49-F238E27FC236}">
                <a16:creationId xmlns:a16="http://schemas.microsoft.com/office/drawing/2014/main" id="{72EB485F-D2BA-49D2-8955-AA5EF18B6B36}"/>
              </a:ext>
            </a:extLst>
          </p:cNvPr>
          <p:cNvPicPr>
            <a:picLocks noChangeAspect="1"/>
          </p:cNvPicPr>
          <p:nvPr/>
        </p:nvPicPr>
        <p:blipFill>
          <a:blip r:embed="rId4"/>
          <a:stretch>
            <a:fillRect/>
          </a:stretch>
        </p:blipFill>
        <p:spPr>
          <a:xfrm rot="694478">
            <a:off x="6800275" y="531040"/>
            <a:ext cx="4688506" cy="2259007"/>
          </a:xfrm>
          <a:prstGeom prst="rect">
            <a:avLst/>
          </a:prstGeom>
        </p:spPr>
      </p:pic>
      <p:pic>
        <p:nvPicPr>
          <p:cNvPr id="12" name="Picture 11">
            <a:extLst>
              <a:ext uri="{FF2B5EF4-FFF2-40B4-BE49-F238E27FC236}">
                <a16:creationId xmlns:a16="http://schemas.microsoft.com/office/drawing/2014/main" id="{D84AB734-E687-414E-8CC8-C2A47DA78419}"/>
              </a:ext>
            </a:extLst>
          </p:cNvPr>
          <p:cNvPicPr>
            <a:picLocks noChangeAspect="1"/>
          </p:cNvPicPr>
          <p:nvPr/>
        </p:nvPicPr>
        <p:blipFill>
          <a:blip r:embed="rId5"/>
          <a:stretch>
            <a:fillRect/>
          </a:stretch>
        </p:blipFill>
        <p:spPr>
          <a:xfrm rot="731058">
            <a:off x="6373904" y="2416807"/>
            <a:ext cx="1466850" cy="466725"/>
          </a:xfrm>
          <a:prstGeom prst="rect">
            <a:avLst/>
          </a:prstGeom>
        </p:spPr>
      </p:pic>
      <p:pic>
        <p:nvPicPr>
          <p:cNvPr id="14" name="Picture 13">
            <a:extLst>
              <a:ext uri="{FF2B5EF4-FFF2-40B4-BE49-F238E27FC236}">
                <a16:creationId xmlns:a16="http://schemas.microsoft.com/office/drawing/2014/main" id="{71598B45-F963-42D4-9019-BDC6A203D866}"/>
              </a:ext>
            </a:extLst>
          </p:cNvPr>
          <p:cNvPicPr>
            <a:picLocks noChangeAspect="1"/>
          </p:cNvPicPr>
          <p:nvPr/>
        </p:nvPicPr>
        <p:blipFill>
          <a:blip r:embed="rId6"/>
          <a:stretch>
            <a:fillRect/>
          </a:stretch>
        </p:blipFill>
        <p:spPr>
          <a:xfrm rot="737555">
            <a:off x="7890257" y="2858446"/>
            <a:ext cx="3048000" cy="485775"/>
          </a:xfrm>
          <a:prstGeom prst="rect">
            <a:avLst/>
          </a:prstGeom>
        </p:spPr>
      </p:pic>
      <p:pic>
        <p:nvPicPr>
          <p:cNvPr id="16" name="Picture 15">
            <a:extLst>
              <a:ext uri="{FF2B5EF4-FFF2-40B4-BE49-F238E27FC236}">
                <a16:creationId xmlns:a16="http://schemas.microsoft.com/office/drawing/2014/main" id="{4CF5FEE9-1BF5-4010-9438-48B5B6FA636A}"/>
              </a:ext>
            </a:extLst>
          </p:cNvPr>
          <p:cNvPicPr>
            <a:picLocks noChangeAspect="1"/>
          </p:cNvPicPr>
          <p:nvPr/>
        </p:nvPicPr>
        <p:blipFill>
          <a:blip r:embed="rId7"/>
          <a:stretch>
            <a:fillRect/>
          </a:stretch>
        </p:blipFill>
        <p:spPr>
          <a:xfrm rot="21257110">
            <a:off x="137807" y="587113"/>
            <a:ext cx="1295400" cy="571500"/>
          </a:xfrm>
          <a:prstGeom prst="rect">
            <a:avLst/>
          </a:prstGeom>
        </p:spPr>
      </p:pic>
      <p:pic>
        <p:nvPicPr>
          <p:cNvPr id="20" name="Picture 19">
            <a:extLst>
              <a:ext uri="{FF2B5EF4-FFF2-40B4-BE49-F238E27FC236}">
                <a16:creationId xmlns:a16="http://schemas.microsoft.com/office/drawing/2014/main" id="{16E54B89-497B-4E4D-958C-C241E845C463}"/>
              </a:ext>
            </a:extLst>
          </p:cNvPr>
          <p:cNvPicPr>
            <a:picLocks noChangeAspect="1"/>
          </p:cNvPicPr>
          <p:nvPr/>
        </p:nvPicPr>
        <p:blipFill>
          <a:blip r:embed="rId8"/>
          <a:stretch>
            <a:fillRect/>
          </a:stretch>
        </p:blipFill>
        <p:spPr>
          <a:xfrm>
            <a:off x="10686617" y="6181798"/>
            <a:ext cx="999367" cy="363406"/>
          </a:xfrm>
          <a:prstGeom prst="rect">
            <a:avLst/>
          </a:prstGeom>
        </p:spPr>
      </p:pic>
      <p:pic>
        <p:nvPicPr>
          <p:cNvPr id="22" name="Picture 21">
            <a:extLst>
              <a:ext uri="{FF2B5EF4-FFF2-40B4-BE49-F238E27FC236}">
                <a16:creationId xmlns:a16="http://schemas.microsoft.com/office/drawing/2014/main" id="{FD6BD2AF-B0F1-42BC-BE23-4D0A43C74046}"/>
              </a:ext>
            </a:extLst>
          </p:cNvPr>
          <p:cNvPicPr>
            <a:picLocks noChangeAspect="1"/>
          </p:cNvPicPr>
          <p:nvPr/>
        </p:nvPicPr>
        <p:blipFill>
          <a:blip r:embed="rId9"/>
          <a:stretch>
            <a:fillRect/>
          </a:stretch>
        </p:blipFill>
        <p:spPr>
          <a:xfrm>
            <a:off x="10700525" y="6593377"/>
            <a:ext cx="971550" cy="180975"/>
          </a:xfrm>
          <a:prstGeom prst="rect">
            <a:avLst/>
          </a:prstGeom>
        </p:spPr>
      </p:pic>
    </p:spTree>
    <p:extLst>
      <p:ext uri="{BB962C8B-B14F-4D97-AF65-F5344CB8AC3E}">
        <p14:creationId xmlns:p14="http://schemas.microsoft.com/office/powerpoint/2010/main" val="97416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Er inntekten årsak til ulike utfall?</a:t>
            </a:r>
            <a:endParaRPr lang="en-US" dirty="0"/>
          </a:p>
        </p:txBody>
      </p:sp>
      <p:pic>
        <p:nvPicPr>
          <p:cNvPr id="8" name="Bilde 2">
            <a:extLst>
              <a:ext uri="{FF2B5EF4-FFF2-40B4-BE49-F238E27FC236}">
                <a16:creationId xmlns:a16="http://schemas.microsoft.com/office/drawing/2014/main" id="{97F272EB-2590-4CA5-B4A8-61A55F259033}"/>
              </a:ext>
            </a:extLst>
          </p:cNvPr>
          <p:cNvPicPr>
            <a:picLocks noChangeAspect="1"/>
          </p:cNvPicPr>
          <p:nvPr/>
        </p:nvPicPr>
        <p:blipFill>
          <a:blip r:embed="rId2"/>
          <a:stretch>
            <a:fillRect/>
          </a:stretch>
        </p:blipFill>
        <p:spPr>
          <a:xfrm>
            <a:off x="838200" y="1676458"/>
            <a:ext cx="6991293" cy="4608518"/>
          </a:xfrm>
          <a:prstGeom prst="rect">
            <a:avLst/>
          </a:prstGeom>
        </p:spPr>
      </p:pic>
      <p:sp>
        <p:nvSpPr>
          <p:cNvPr id="9" name="Rektangel 4">
            <a:extLst>
              <a:ext uri="{FF2B5EF4-FFF2-40B4-BE49-F238E27FC236}">
                <a16:creationId xmlns:a16="http://schemas.microsoft.com/office/drawing/2014/main" id="{ABAD5DA3-D7B1-4A1B-B7EB-B914169EA433}"/>
              </a:ext>
            </a:extLst>
          </p:cNvPr>
          <p:cNvSpPr/>
          <p:nvPr/>
        </p:nvSpPr>
        <p:spPr>
          <a:xfrm>
            <a:off x="7905600" y="1762062"/>
            <a:ext cx="4572000" cy="1015663"/>
          </a:xfrm>
          <a:prstGeom prst="rect">
            <a:avLst/>
          </a:prstGeom>
        </p:spPr>
        <p:txBody>
          <a:bodyPr>
            <a:spAutoFit/>
          </a:bodyPr>
          <a:lstStyle/>
          <a:p>
            <a:r>
              <a:rPr lang="nb-NO" sz="1200" dirty="0"/>
              <a:t>Costello, E. J., </a:t>
            </a:r>
            <a:r>
              <a:rPr lang="nb-NO" sz="1200" dirty="0" err="1"/>
              <a:t>Compoton</a:t>
            </a:r>
            <a:r>
              <a:rPr lang="nb-NO" sz="1200" dirty="0"/>
              <a:t>, S. N., </a:t>
            </a:r>
            <a:r>
              <a:rPr lang="nb-NO" sz="1200" dirty="0" err="1"/>
              <a:t>Keeler</a:t>
            </a:r>
            <a:r>
              <a:rPr lang="nb-NO" sz="1200" dirty="0"/>
              <a:t>, G. &amp; </a:t>
            </a:r>
            <a:r>
              <a:rPr lang="nb-NO" sz="1200" dirty="0" err="1"/>
              <a:t>Angold</a:t>
            </a:r>
            <a:r>
              <a:rPr lang="nb-NO" sz="1200" dirty="0"/>
              <a:t>, A.</a:t>
            </a:r>
          </a:p>
          <a:p>
            <a:r>
              <a:rPr lang="nb-NO" sz="1200" dirty="0"/>
              <a:t>Relationships </a:t>
            </a:r>
            <a:r>
              <a:rPr lang="nb-NO" sz="1200" dirty="0" err="1"/>
              <a:t>between</a:t>
            </a:r>
            <a:r>
              <a:rPr lang="nb-NO" sz="1200" dirty="0"/>
              <a:t> </a:t>
            </a:r>
            <a:r>
              <a:rPr lang="nb-NO" sz="1200" dirty="0" err="1"/>
              <a:t>poverty</a:t>
            </a:r>
            <a:r>
              <a:rPr lang="nb-NO" sz="1200" dirty="0"/>
              <a:t> and </a:t>
            </a:r>
            <a:r>
              <a:rPr lang="nb-NO" sz="1200" dirty="0" err="1"/>
              <a:t>psychopathology</a:t>
            </a:r>
            <a:r>
              <a:rPr lang="nb-NO" sz="1200" dirty="0"/>
              <a:t>: A </a:t>
            </a:r>
            <a:r>
              <a:rPr lang="nb-NO" sz="1200" dirty="0" err="1"/>
              <a:t>natural</a:t>
            </a:r>
            <a:r>
              <a:rPr lang="nb-NO" sz="1200" dirty="0"/>
              <a:t> </a:t>
            </a:r>
            <a:r>
              <a:rPr lang="nb-NO" sz="1200" dirty="0" err="1"/>
              <a:t>experiment</a:t>
            </a:r>
            <a:r>
              <a:rPr lang="nb-NO" sz="1200" dirty="0"/>
              <a:t>.  JAMA, 2004, 290(15), 2023-2029</a:t>
            </a:r>
            <a:r>
              <a:rPr lang="nb-NO" dirty="0"/>
              <a:t>.</a:t>
            </a:r>
          </a:p>
          <a:p>
            <a:endParaRPr lang="nb-NO" dirty="0"/>
          </a:p>
        </p:txBody>
      </p:sp>
      <p:pic>
        <p:nvPicPr>
          <p:cNvPr id="10" name="Bilde 3">
            <a:extLst>
              <a:ext uri="{FF2B5EF4-FFF2-40B4-BE49-F238E27FC236}">
                <a16:creationId xmlns:a16="http://schemas.microsoft.com/office/drawing/2014/main" id="{66243A7F-E544-439E-B26F-3ACC6F937EDB}"/>
              </a:ext>
            </a:extLst>
          </p:cNvPr>
          <p:cNvPicPr>
            <a:picLocks noChangeAspect="1"/>
          </p:cNvPicPr>
          <p:nvPr/>
        </p:nvPicPr>
        <p:blipFill>
          <a:blip r:embed="rId3"/>
          <a:stretch>
            <a:fillRect/>
          </a:stretch>
        </p:blipFill>
        <p:spPr>
          <a:xfrm>
            <a:off x="5594463" y="287929"/>
            <a:ext cx="2806700" cy="5626100"/>
          </a:xfrm>
          <a:prstGeom prst="rect">
            <a:avLst/>
          </a:prstGeom>
        </p:spPr>
      </p:pic>
      <p:sp>
        <p:nvSpPr>
          <p:cNvPr id="3" name="TextBox 2">
            <a:extLst>
              <a:ext uri="{FF2B5EF4-FFF2-40B4-BE49-F238E27FC236}">
                <a16:creationId xmlns:a16="http://schemas.microsoft.com/office/drawing/2014/main" id="{2F62EEED-8825-4A6C-A5BC-5337DDAB3CA7}"/>
              </a:ext>
            </a:extLst>
          </p:cNvPr>
          <p:cNvSpPr txBox="1"/>
          <p:nvPr/>
        </p:nvSpPr>
        <p:spPr>
          <a:xfrm>
            <a:off x="7984672" y="2889508"/>
            <a:ext cx="3543300" cy="3139321"/>
          </a:xfrm>
          <a:prstGeom prst="rect">
            <a:avLst/>
          </a:prstGeom>
          <a:noFill/>
        </p:spPr>
        <p:txBody>
          <a:bodyPr wrap="square" rtlCol="0">
            <a:spAutoFit/>
          </a:bodyPr>
          <a:lstStyle/>
          <a:p>
            <a:r>
              <a:rPr lang="nb-NO" dirty="0" err="1"/>
              <a:t>Social</a:t>
            </a:r>
            <a:r>
              <a:rPr lang="nb-NO" dirty="0"/>
              <a:t> </a:t>
            </a:r>
            <a:r>
              <a:rPr lang="nb-NO" dirty="0" err="1"/>
              <a:t>causation</a:t>
            </a:r>
            <a:r>
              <a:rPr lang="nb-NO" dirty="0"/>
              <a:t> vs. </a:t>
            </a:r>
            <a:r>
              <a:rPr lang="nb-NO" dirty="0" err="1"/>
              <a:t>social</a:t>
            </a:r>
            <a:r>
              <a:rPr lang="nb-NO" dirty="0"/>
              <a:t> </a:t>
            </a:r>
            <a:r>
              <a:rPr lang="nb-NO" dirty="0" err="1"/>
              <a:t>selection</a:t>
            </a:r>
            <a:endParaRPr lang="nb-NO" dirty="0"/>
          </a:p>
          <a:p>
            <a:r>
              <a:rPr lang="nb-NO" dirty="0"/>
              <a:t>(Sosiale determinanter vs. sosial seleksjon)</a:t>
            </a:r>
          </a:p>
          <a:p>
            <a:endParaRPr lang="nb-NO" dirty="0"/>
          </a:p>
          <a:p>
            <a:r>
              <a:rPr lang="en-US" b="0" i="0" dirty="0">
                <a:solidFill>
                  <a:srgbClr val="212121"/>
                </a:solidFill>
                <a:effectLst/>
                <a:latin typeface="BlinkMacSystemFont"/>
              </a:rPr>
              <a:t>Halfway through the study, a casino opening on the Indian reservation gave every American Indian an income supplement that increased annually. </a:t>
            </a:r>
            <a:endParaRPr lang="nb-NO" b="0" i="0" dirty="0">
              <a:solidFill>
                <a:srgbClr val="212121"/>
              </a:solidFill>
              <a:effectLst/>
              <a:latin typeface="BlinkMacSystemFont"/>
            </a:endParaRPr>
          </a:p>
          <a:p>
            <a:endParaRPr lang="nb-NO" dirty="0">
              <a:solidFill>
                <a:srgbClr val="212121"/>
              </a:solidFill>
              <a:latin typeface="BlinkMacSystemFont"/>
            </a:endParaRPr>
          </a:p>
          <a:p>
            <a:endParaRPr lang="en-US" dirty="0"/>
          </a:p>
        </p:txBody>
      </p:sp>
    </p:spTree>
    <p:extLst>
      <p:ext uri="{BB962C8B-B14F-4D97-AF65-F5344CB8AC3E}">
        <p14:creationId xmlns:p14="http://schemas.microsoft.com/office/powerpoint/2010/main" val="35208476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Er inntekten årsak til ulike utfall?</a:t>
            </a:r>
            <a:endParaRPr lang="en-US" dirty="0"/>
          </a:p>
        </p:txBody>
      </p:sp>
      <p:pic>
        <p:nvPicPr>
          <p:cNvPr id="8" name="Bilde 1">
            <a:extLst>
              <a:ext uri="{FF2B5EF4-FFF2-40B4-BE49-F238E27FC236}">
                <a16:creationId xmlns:a16="http://schemas.microsoft.com/office/drawing/2014/main" id="{6665AFA2-B7B3-47BF-BDEE-E87AEE7E3626}"/>
              </a:ext>
            </a:extLst>
          </p:cNvPr>
          <p:cNvPicPr>
            <a:picLocks noChangeAspect="1"/>
          </p:cNvPicPr>
          <p:nvPr/>
        </p:nvPicPr>
        <p:blipFill>
          <a:blip r:embed="rId2"/>
          <a:stretch>
            <a:fillRect/>
          </a:stretch>
        </p:blipFill>
        <p:spPr>
          <a:xfrm>
            <a:off x="1484992" y="1449014"/>
            <a:ext cx="6426202" cy="4835962"/>
          </a:xfrm>
          <a:prstGeom prst="rect">
            <a:avLst/>
          </a:prstGeom>
        </p:spPr>
      </p:pic>
      <p:sp>
        <p:nvSpPr>
          <p:cNvPr id="10" name="TextBox 9">
            <a:extLst>
              <a:ext uri="{FF2B5EF4-FFF2-40B4-BE49-F238E27FC236}">
                <a16:creationId xmlns:a16="http://schemas.microsoft.com/office/drawing/2014/main" id="{3F6B948D-037E-4275-99B6-9A24AE695CB3}"/>
              </a:ext>
            </a:extLst>
          </p:cNvPr>
          <p:cNvSpPr txBox="1"/>
          <p:nvPr/>
        </p:nvSpPr>
        <p:spPr>
          <a:xfrm>
            <a:off x="8362270" y="2045650"/>
            <a:ext cx="3573916" cy="2585323"/>
          </a:xfrm>
          <a:prstGeom prst="rect">
            <a:avLst/>
          </a:prstGeom>
          <a:noFill/>
        </p:spPr>
        <p:txBody>
          <a:bodyPr wrap="square">
            <a:spAutoFit/>
          </a:bodyPr>
          <a:lstStyle/>
          <a:p>
            <a:r>
              <a:rPr lang="en-US" b="0" i="0" dirty="0">
                <a:solidFill>
                  <a:srgbClr val="212121"/>
                </a:solidFill>
                <a:effectLst/>
                <a:latin typeface="BlinkMacSystemFont"/>
              </a:rPr>
              <a:t>Before the casino opened, the persistently poor and ex-poor children had more psychiatric symptoms than the never-poor children, but after the opening levels among the ex-poor fell to those of the never-poor children, while levels among those who were persistently poor remained high</a:t>
            </a:r>
            <a:endParaRPr lang="en-US" dirty="0"/>
          </a:p>
        </p:txBody>
      </p:sp>
    </p:spTree>
    <p:extLst>
      <p:ext uri="{BB962C8B-B14F-4D97-AF65-F5344CB8AC3E}">
        <p14:creationId xmlns:p14="http://schemas.microsoft.com/office/powerpoint/2010/main" val="39728261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Er inntekten årsak til ulike utfall?</a:t>
            </a:r>
            <a:endParaRPr lang="en-US" dirty="0"/>
          </a:p>
        </p:txBody>
      </p:sp>
      <p:pic>
        <p:nvPicPr>
          <p:cNvPr id="5" name="Bilde 1">
            <a:extLst>
              <a:ext uri="{FF2B5EF4-FFF2-40B4-BE49-F238E27FC236}">
                <a16:creationId xmlns:a16="http://schemas.microsoft.com/office/drawing/2014/main" id="{57A09F05-6A30-493D-86CF-ADF31D6BF2BD}"/>
              </a:ext>
            </a:extLst>
          </p:cNvPr>
          <p:cNvPicPr>
            <a:picLocks noChangeAspect="1"/>
          </p:cNvPicPr>
          <p:nvPr/>
        </p:nvPicPr>
        <p:blipFill>
          <a:blip r:embed="rId2"/>
          <a:stretch>
            <a:fillRect/>
          </a:stretch>
        </p:blipFill>
        <p:spPr>
          <a:xfrm>
            <a:off x="1540042" y="1392923"/>
            <a:ext cx="6631806" cy="4963427"/>
          </a:xfrm>
          <a:prstGeom prst="rect">
            <a:avLst/>
          </a:prstGeom>
        </p:spPr>
      </p:pic>
      <p:sp>
        <p:nvSpPr>
          <p:cNvPr id="9" name="TextBox 8">
            <a:extLst>
              <a:ext uri="{FF2B5EF4-FFF2-40B4-BE49-F238E27FC236}">
                <a16:creationId xmlns:a16="http://schemas.microsoft.com/office/drawing/2014/main" id="{25AB696F-7EA5-4AB3-B25C-73EDD9F0ED69}"/>
              </a:ext>
            </a:extLst>
          </p:cNvPr>
          <p:cNvSpPr txBox="1"/>
          <p:nvPr/>
        </p:nvSpPr>
        <p:spPr>
          <a:xfrm>
            <a:off x="8515349" y="1857579"/>
            <a:ext cx="3524929" cy="2585323"/>
          </a:xfrm>
          <a:prstGeom prst="rect">
            <a:avLst/>
          </a:prstGeom>
          <a:noFill/>
        </p:spPr>
        <p:txBody>
          <a:bodyPr wrap="square">
            <a:spAutoFit/>
          </a:bodyPr>
          <a:lstStyle/>
          <a:p>
            <a:r>
              <a:rPr lang="en-US" b="0" i="0" dirty="0">
                <a:solidFill>
                  <a:srgbClr val="333333"/>
                </a:solidFill>
                <a:effectLst/>
                <a:latin typeface="Arial" panose="020B0604020202020204" pitchFamily="34" charset="0"/>
              </a:rPr>
              <a:t>“The results confirmed that a reduction in disposable family income constitutes a risk for child mental health through increased economic pressure and negative changes in parental mental health, marital interaction, and parenting quality.”</a:t>
            </a:r>
            <a:endParaRPr lang="en-US" dirty="0"/>
          </a:p>
        </p:txBody>
      </p:sp>
    </p:spTree>
    <p:extLst>
      <p:ext uri="{BB962C8B-B14F-4D97-AF65-F5344CB8AC3E}">
        <p14:creationId xmlns:p14="http://schemas.microsoft.com/office/powerpoint/2010/main" val="3088513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602AE-B2BB-4E34-809C-6E6144397AD4}"/>
              </a:ext>
            </a:extLst>
          </p:cNvPr>
          <p:cNvSpPr>
            <a:spLocks noGrp="1"/>
          </p:cNvSpPr>
          <p:nvPr>
            <p:ph type="title"/>
          </p:nvPr>
        </p:nvSpPr>
        <p:spPr/>
        <p:txBody>
          <a:bodyPr/>
          <a:lstStyle/>
          <a:p>
            <a:r>
              <a:rPr lang="nb-NO" dirty="0"/>
              <a:t>Er inntekten årsak til ulike utfall?</a:t>
            </a:r>
            <a:endParaRPr lang="en-US" dirty="0"/>
          </a:p>
        </p:txBody>
      </p:sp>
      <p:pic>
        <p:nvPicPr>
          <p:cNvPr id="12" name="Content Placeholder 11">
            <a:extLst>
              <a:ext uri="{FF2B5EF4-FFF2-40B4-BE49-F238E27FC236}">
                <a16:creationId xmlns:a16="http://schemas.microsoft.com/office/drawing/2014/main" id="{7F1C752F-B7E6-4CBA-976D-52C6840747E3}"/>
              </a:ext>
            </a:extLst>
          </p:cNvPr>
          <p:cNvPicPr>
            <a:picLocks noGrp="1" noChangeAspect="1"/>
          </p:cNvPicPr>
          <p:nvPr>
            <p:ph idx="1"/>
          </p:nvPr>
        </p:nvPicPr>
        <p:blipFill>
          <a:blip r:embed="rId2"/>
          <a:stretch>
            <a:fillRect/>
          </a:stretch>
        </p:blipFill>
        <p:spPr>
          <a:xfrm>
            <a:off x="390817" y="1931278"/>
            <a:ext cx="4536038" cy="4351338"/>
          </a:xfrm>
        </p:spPr>
      </p:pic>
      <p:sp>
        <p:nvSpPr>
          <p:cNvPr id="4" name="Footer Placeholder 3">
            <a:extLst>
              <a:ext uri="{FF2B5EF4-FFF2-40B4-BE49-F238E27FC236}">
                <a16:creationId xmlns:a16="http://schemas.microsoft.com/office/drawing/2014/main" id="{8927BD41-0355-4676-B938-07F035D3283D}"/>
              </a:ext>
            </a:extLst>
          </p:cNvPr>
          <p:cNvSpPr>
            <a:spLocks noGrp="1"/>
          </p:cNvSpPr>
          <p:nvPr>
            <p:ph type="ftr" sz="quarter" idx="11"/>
          </p:nvPr>
        </p:nvSpPr>
        <p:spPr/>
        <p:txBody>
          <a:bodyPr/>
          <a:lstStyle/>
          <a:p>
            <a:r>
              <a:rPr lang="nb-NO"/>
              <a:t>Astrid Marie Jorde Sandsør – SPED4300</a:t>
            </a:r>
            <a:endParaRPr lang="en-US" dirty="0"/>
          </a:p>
        </p:txBody>
      </p:sp>
      <p:pic>
        <p:nvPicPr>
          <p:cNvPr id="8" name="Picture 7">
            <a:extLst>
              <a:ext uri="{FF2B5EF4-FFF2-40B4-BE49-F238E27FC236}">
                <a16:creationId xmlns:a16="http://schemas.microsoft.com/office/drawing/2014/main" id="{9893C32F-28B9-4C2F-8BB7-03A91DDE0EA3}"/>
              </a:ext>
            </a:extLst>
          </p:cNvPr>
          <p:cNvPicPr>
            <a:picLocks noChangeAspect="1"/>
          </p:cNvPicPr>
          <p:nvPr/>
        </p:nvPicPr>
        <p:blipFill rotWithShape="1">
          <a:blip r:embed="rId3"/>
          <a:srcRect b="26043"/>
          <a:stretch/>
        </p:blipFill>
        <p:spPr>
          <a:xfrm>
            <a:off x="5020426" y="1825625"/>
            <a:ext cx="6867525" cy="1366611"/>
          </a:xfrm>
          <a:prstGeom prst="rect">
            <a:avLst/>
          </a:prstGeom>
        </p:spPr>
      </p:pic>
      <p:sp>
        <p:nvSpPr>
          <p:cNvPr id="10" name="TextBox 9">
            <a:extLst>
              <a:ext uri="{FF2B5EF4-FFF2-40B4-BE49-F238E27FC236}">
                <a16:creationId xmlns:a16="http://schemas.microsoft.com/office/drawing/2014/main" id="{2B0C6FE7-5431-49D5-95EC-9FFAB9F88016}"/>
              </a:ext>
            </a:extLst>
          </p:cNvPr>
          <p:cNvSpPr txBox="1"/>
          <p:nvPr/>
        </p:nvSpPr>
        <p:spPr>
          <a:xfrm>
            <a:off x="5020426" y="3253438"/>
            <a:ext cx="6097604" cy="2862322"/>
          </a:xfrm>
          <a:prstGeom prst="rect">
            <a:avLst/>
          </a:prstGeom>
          <a:noFill/>
        </p:spPr>
        <p:txBody>
          <a:bodyPr wrap="square">
            <a:spAutoFit/>
          </a:bodyPr>
          <a:lstStyle/>
          <a:p>
            <a:r>
              <a:rPr lang="en-US" b="0" i="0" dirty="0">
                <a:solidFill>
                  <a:srgbClr val="1A1A1A"/>
                </a:solidFill>
                <a:effectLst/>
                <a:latin typeface="NeueHaasGroteskText"/>
              </a:rPr>
              <a:t>“Using a sharp discontinuity in the price of child care in Norway, we are able to isolate the effects of child care subsidies on both parental and student outcomes. We find very small and statistically insignificant effects of child care subsidies on child care utilization and parental labor force participation. Despite this, we find significant positive effect of the subsidies on children's academic performance in junior high school, suggesting that the positive shock to disposable income provided by the subsidies may be helping to improve children's scholastic aptitude.”</a:t>
            </a:r>
            <a:endParaRPr lang="en-US" dirty="0"/>
          </a:p>
        </p:txBody>
      </p:sp>
    </p:spTree>
    <p:extLst>
      <p:ext uri="{BB962C8B-B14F-4D97-AF65-F5344CB8AC3E}">
        <p14:creationId xmlns:p14="http://schemas.microsoft.com/office/powerpoint/2010/main" val="290028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Reell vs. opplevd fattigdom</a:t>
            </a:r>
            <a:endParaRPr lang="en-US" dirty="0"/>
          </a:p>
        </p:txBody>
      </p:sp>
      <p:sp>
        <p:nvSpPr>
          <p:cNvPr id="9" name="Rektangel 1">
            <a:extLst>
              <a:ext uri="{FF2B5EF4-FFF2-40B4-BE49-F238E27FC236}">
                <a16:creationId xmlns:a16="http://schemas.microsoft.com/office/drawing/2014/main" id="{0191FF78-80E1-4E7D-BA1F-3E7FFFC8DE41}"/>
              </a:ext>
            </a:extLst>
          </p:cNvPr>
          <p:cNvSpPr/>
          <p:nvPr/>
        </p:nvSpPr>
        <p:spPr bwMode="auto">
          <a:xfrm>
            <a:off x="838200" y="3749991"/>
            <a:ext cx="2304256" cy="10081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Arial" charset="0"/>
                <a:ea typeface="ヒラギノ角ゴ Pro W3" charset="-128"/>
                <a:cs typeface="ヒラギノ角ゴ Pro W3" charset="-128"/>
              </a:rPr>
              <a:t>Inntekt</a:t>
            </a:r>
            <a:endParaRPr kumimoji="0" lang="en-US" sz="2000" b="0" i="0" u="none" strike="noStrike" cap="none" normalizeH="0" baseline="0" dirty="0">
              <a:ln>
                <a:noFill/>
              </a:ln>
              <a:solidFill>
                <a:schemeClr val="tx1"/>
              </a:solidFill>
              <a:effectLst/>
              <a:latin typeface="Arial" charset="0"/>
              <a:ea typeface="ヒラギノ角ゴ Pro W3" charset="-128"/>
              <a:cs typeface="ヒラギノ角ゴ Pro W3" charset="-128"/>
            </a:endParaRPr>
          </a:p>
        </p:txBody>
      </p:sp>
      <p:sp>
        <p:nvSpPr>
          <p:cNvPr id="10" name="Rektangel 2">
            <a:extLst>
              <a:ext uri="{FF2B5EF4-FFF2-40B4-BE49-F238E27FC236}">
                <a16:creationId xmlns:a16="http://schemas.microsoft.com/office/drawing/2014/main" id="{F8CB4B59-8B2E-44EF-AA51-812C075B00F2}"/>
              </a:ext>
            </a:extLst>
          </p:cNvPr>
          <p:cNvSpPr/>
          <p:nvPr/>
        </p:nvSpPr>
        <p:spPr bwMode="auto">
          <a:xfrm>
            <a:off x="5064726" y="3760317"/>
            <a:ext cx="2304256" cy="10081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Arial" charset="0"/>
                <a:ea typeface="ヒラギノ角ゴ Pro W3" charset="-128"/>
                <a:cs typeface="ヒラギノ角ゴ Pro W3" charset="-128"/>
              </a:rPr>
              <a:t>Psykisk</a:t>
            </a:r>
            <a:r>
              <a:rPr kumimoji="0" lang="en-US" sz="2000" b="0" i="0" u="none" strike="noStrike" cap="none" normalizeH="0" baseline="0" dirty="0">
                <a:ln>
                  <a:noFill/>
                </a:ln>
                <a:solidFill>
                  <a:schemeClr val="tx1"/>
                </a:solidFill>
                <a:effectLst/>
                <a:latin typeface="Arial" charset="0"/>
                <a:ea typeface="ヒラギノ角ゴ Pro W3" charset="-128"/>
                <a:cs typeface="ヒラギノ角ゴ Pro W3" charset="-128"/>
              </a:rPr>
              <a:t> </a:t>
            </a:r>
            <a:r>
              <a:rPr kumimoji="0" lang="en-US" sz="2000" b="0" i="0" u="none" strike="noStrike" cap="none" normalizeH="0" baseline="0" dirty="0" err="1">
                <a:ln>
                  <a:noFill/>
                </a:ln>
                <a:solidFill>
                  <a:schemeClr val="tx1"/>
                </a:solidFill>
                <a:effectLst/>
                <a:latin typeface="Arial" charset="0"/>
                <a:ea typeface="ヒラギノ角ゴ Pro W3" charset="-128"/>
                <a:cs typeface="ヒラギノ角ゴ Pro W3" charset="-128"/>
              </a:rPr>
              <a:t>helse</a:t>
            </a:r>
            <a:endParaRPr kumimoji="0" lang="en-US" sz="2000" b="0" i="0" u="none" strike="noStrike" cap="none" normalizeH="0" baseline="0" dirty="0">
              <a:ln>
                <a:noFill/>
              </a:ln>
              <a:solidFill>
                <a:schemeClr val="tx1"/>
              </a:solidFill>
              <a:effectLst/>
              <a:latin typeface="Arial" charset="0"/>
              <a:ea typeface="ヒラギノ角ゴ Pro W3" charset="-128"/>
              <a:cs typeface="ヒラギノ角ゴ Pro W3" charset="-128"/>
            </a:endParaRPr>
          </a:p>
        </p:txBody>
      </p:sp>
      <p:sp>
        <p:nvSpPr>
          <p:cNvPr id="11" name="Rektangel 3">
            <a:extLst>
              <a:ext uri="{FF2B5EF4-FFF2-40B4-BE49-F238E27FC236}">
                <a16:creationId xmlns:a16="http://schemas.microsoft.com/office/drawing/2014/main" id="{B54C3CB4-5A09-4AA9-9C56-BA43072060F4}"/>
              </a:ext>
            </a:extLst>
          </p:cNvPr>
          <p:cNvSpPr/>
          <p:nvPr/>
        </p:nvSpPr>
        <p:spPr bwMode="auto">
          <a:xfrm>
            <a:off x="3345271" y="2151744"/>
            <a:ext cx="2304256" cy="10081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Arial" charset="0"/>
                <a:ea typeface="ヒラギノ角ゴ Pro W3" charset="-128"/>
                <a:cs typeface="ヒラギノ角ゴ Pro W3" charset="-128"/>
              </a:rPr>
              <a:t>Opplevd</a:t>
            </a:r>
            <a:r>
              <a:rPr kumimoji="0" lang="en-US" sz="2000" b="0" i="0" u="none" strike="noStrike" cap="none" normalizeH="0" baseline="0" dirty="0">
                <a:ln>
                  <a:noFill/>
                </a:ln>
                <a:solidFill>
                  <a:schemeClr val="tx1"/>
                </a:solidFill>
                <a:effectLst/>
                <a:latin typeface="Arial" charset="0"/>
                <a:ea typeface="ヒラギノ角ゴ Pro W3" charset="-128"/>
                <a:cs typeface="ヒラギノ角ゴ Pro W3" charset="-128"/>
              </a:rPr>
              <a:t> </a:t>
            </a:r>
            <a:r>
              <a:rPr kumimoji="0" lang="en-US" sz="2000" b="0" i="0" u="none" strike="noStrike" cap="none" normalizeH="0" baseline="0" dirty="0" err="1">
                <a:ln>
                  <a:noFill/>
                </a:ln>
                <a:solidFill>
                  <a:schemeClr val="tx1"/>
                </a:solidFill>
                <a:effectLst/>
                <a:latin typeface="Arial" charset="0"/>
                <a:ea typeface="ヒラギノ角ゴ Pro W3" charset="-128"/>
                <a:cs typeface="ヒラギノ角ゴ Pro W3" charset="-128"/>
              </a:rPr>
              <a:t>fattigdom</a:t>
            </a:r>
            <a:endParaRPr kumimoji="0" lang="en-US" sz="2000" b="0" i="0" u="none" strike="noStrike" cap="none" normalizeH="0" baseline="0" dirty="0">
              <a:ln>
                <a:noFill/>
              </a:ln>
              <a:solidFill>
                <a:schemeClr val="tx1"/>
              </a:solidFill>
              <a:effectLst/>
              <a:latin typeface="Arial" charset="0"/>
              <a:ea typeface="ヒラギノ角ゴ Pro W3" charset="-128"/>
              <a:cs typeface="ヒラギノ角ゴ Pro W3" charset="-128"/>
            </a:endParaRPr>
          </a:p>
        </p:txBody>
      </p:sp>
      <p:cxnSp>
        <p:nvCxnSpPr>
          <p:cNvPr id="12" name="Rett pil 5">
            <a:extLst>
              <a:ext uri="{FF2B5EF4-FFF2-40B4-BE49-F238E27FC236}">
                <a16:creationId xmlns:a16="http://schemas.microsoft.com/office/drawing/2014/main" id="{AB9A9E46-A471-4A08-ADAC-1C2107565BB1}"/>
              </a:ext>
            </a:extLst>
          </p:cNvPr>
          <p:cNvCxnSpPr>
            <a:stCxn id="9" idx="0"/>
            <a:endCxn id="11" idx="1"/>
          </p:cNvCxnSpPr>
          <p:nvPr/>
        </p:nvCxnSpPr>
        <p:spPr bwMode="auto">
          <a:xfrm flipV="1">
            <a:off x="1990328" y="2655800"/>
            <a:ext cx="1354943" cy="10941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Rett pil 6">
            <a:extLst>
              <a:ext uri="{FF2B5EF4-FFF2-40B4-BE49-F238E27FC236}">
                <a16:creationId xmlns:a16="http://schemas.microsoft.com/office/drawing/2014/main" id="{8E705A9E-CE08-4CBC-B994-9B505819FD54}"/>
              </a:ext>
            </a:extLst>
          </p:cNvPr>
          <p:cNvCxnSpPr>
            <a:cxnSpLocks/>
          </p:cNvCxnSpPr>
          <p:nvPr/>
        </p:nvCxnSpPr>
        <p:spPr bwMode="auto">
          <a:xfrm>
            <a:off x="5613117" y="3009119"/>
            <a:ext cx="1089762" cy="7408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14" name="Bilde 7">
            <a:extLst>
              <a:ext uri="{FF2B5EF4-FFF2-40B4-BE49-F238E27FC236}">
                <a16:creationId xmlns:a16="http://schemas.microsoft.com/office/drawing/2014/main" id="{1E890516-2493-4E58-B1CC-F4EBFABB4EDA}"/>
              </a:ext>
            </a:extLst>
          </p:cNvPr>
          <p:cNvPicPr>
            <a:picLocks noChangeAspect="1"/>
          </p:cNvPicPr>
          <p:nvPr/>
        </p:nvPicPr>
        <p:blipFill>
          <a:blip r:embed="rId2"/>
          <a:stretch>
            <a:fillRect/>
          </a:stretch>
        </p:blipFill>
        <p:spPr>
          <a:xfrm>
            <a:off x="7053277" y="1516712"/>
            <a:ext cx="4493299" cy="1728192"/>
          </a:xfrm>
          <a:prstGeom prst="rect">
            <a:avLst/>
          </a:prstGeom>
        </p:spPr>
      </p:pic>
      <p:sp>
        <p:nvSpPr>
          <p:cNvPr id="15" name="TekstSylinder 4">
            <a:extLst>
              <a:ext uri="{FF2B5EF4-FFF2-40B4-BE49-F238E27FC236}">
                <a16:creationId xmlns:a16="http://schemas.microsoft.com/office/drawing/2014/main" id="{08AB4317-FA2F-4BE3-835A-108636F326ED}"/>
              </a:ext>
            </a:extLst>
          </p:cNvPr>
          <p:cNvSpPr txBox="1"/>
          <p:nvPr/>
        </p:nvSpPr>
        <p:spPr>
          <a:xfrm>
            <a:off x="3485095" y="4297047"/>
            <a:ext cx="1353256" cy="400110"/>
          </a:xfrm>
          <a:prstGeom prst="rect">
            <a:avLst/>
          </a:prstGeom>
          <a:noFill/>
        </p:spPr>
        <p:txBody>
          <a:bodyPr wrap="none" rtlCol="0">
            <a:spAutoFit/>
          </a:bodyPr>
          <a:lstStyle/>
          <a:p>
            <a:r>
              <a:rPr lang="en-US" dirty="0"/>
              <a:t>16-åringer</a:t>
            </a:r>
          </a:p>
        </p:txBody>
      </p:sp>
      <p:sp>
        <p:nvSpPr>
          <p:cNvPr id="17" name="TextBox 16">
            <a:extLst>
              <a:ext uri="{FF2B5EF4-FFF2-40B4-BE49-F238E27FC236}">
                <a16:creationId xmlns:a16="http://schemas.microsoft.com/office/drawing/2014/main" id="{671AB947-CB9B-4D97-A947-B370C697EA04}"/>
              </a:ext>
            </a:extLst>
          </p:cNvPr>
          <p:cNvSpPr txBox="1"/>
          <p:nvPr/>
        </p:nvSpPr>
        <p:spPr>
          <a:xfrm>
            <a:off x="7684686" y="3351752"/>
            <a:ext cx="4692423" cy="1477328"/>
          </a:xfrm>
          <a:prstGeom prst="rect">
            <a:avLst/>
          </a:prstGeom>
          <a:noFill/>
        </p:spPr>
        <p:txBody>
          <a:bodyPr wrap="square">
            <a:spAutoFit/>
          </a:bodyPr>
          <a:lstStyle/>
          <a:p>
            <a:r>
              <a:rPr lang="en-US" b="0" i="0" dirty="0">
                <a:solidFill>
                  <a:srgbClr val="333333"/>
                </a:solidFill>
                <a:effectLst/>
                <a:latin typeface="Georgia" panose="02040502050405020303" pitchFamily="18" charset="0"/>
              </a:rPr>
              <a:t>“We aimed to identify factors associated with perceived economic well-being (PEWB), and examine its association with symptoms of depression and attention-deficit/hyperactivity disorder.”</a:t>
            </a:r>
            <a:endParaRPr lang="en-US" dirty="0"/>
          </a:p>
        </p:txBody>
      </p:sp>
      <p:sp>
        <p:nvSpPr>
          <p:cNvPr id="18" name="TextBox 17">
            <a:extLst>
              <a:ext uri="{FF2B5EF4-FFF2-40B4-BE49-F238E27FC236}">
                <a16:creationId xmlns:a16="http://schemas.microsoft.com/office/drawing/2014/main" id="{51A17C7F-30E9-44E7-B4B5-01139F2935DD}"/>
              </a:ext>
            </a:extLst>
          </p:cNvPr>
          <p:cNvSpPr txBox="1"/>
          <p:nvPr/>
        </p:nvSpPr>
        <p:spPr>
          <a:xfrm>
            <a:off x="7756072" y="5084647"/>
            <a:ext cx="4188450" cy="923330"/>
          </a:xfrm>
          <a:prstGeom prst="rect">
            <a:avLst/>
          </a:prstGeom>
          <a:noFill/>
        </p:spPr>
        <p:txBody>
          <a:bodyPr wrap="square">
            <a:spAutoFit/>
          </a:bodyPr>
          <a:lstStyle/>
          <a:p>
            <a:r>
              <a:rPr lang="en-US" b="0" i="0" dirty="0">
                <a:solidFill>
                  <a:srgbClr val="333333"/>
                </a:solidFill>
                <a:effectLst/>
                <a:latin typeface="Georgia" panose="02040502050405020303" pitchFamily="18" charset="0"/>
              </a:rPr>
              <a:t>“…There was a significant indirect effect of income-to-needs on mental health problems though PEWB.”</a:t>
            </a:r>
            <a:endParaRPr lang="en-US" dirty="0"/>
          </a:p>
        </p:txBody>
      </p:sp>
    </p:spTree>
    <p:extLst>
      <p:ext uri="{BB962C8B-B14F-4D97-AF65-F5344CB8AC3E}">
        <p14:creationId xmlns:p14="http://schemas.microsoft.com/office/powerpoint/2010/main" val="2754250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Videre perspektiv</a:t>
            </a:r>
            <a:endParaRPr lang="en-US" dirty="0"/>
          </a:p>
        </p:txBody>
      </p:sp>
      <p:pic>
        <p:nvPicPr>
          <p:cNvPr id="5" name="Picture 4">
            <a:extLst>
              <a:ext uri="{FF2B5EF4-FFF2-40B4-BE49-F238E27FC236}">
                <a16:creationId xmlns:a16="http://schemas.microsoft.com/office/drawing/2014/main" id="{34BF2836-82BF-4F97-B087-0EB93138AF19}"/>
              </a:ext>
            </a:extLst>
          </p:cNvPr>
          <p:cNvPicPr>
            <a:picLocks noChangeAspect="1"/>
          </p:cNvPicPr>
          <p:nvPr/>
        </p:nvPicPr>
        <p:blipFill>
          <a:blip r:embed="rId2"/>
          <a:stretch>
            <a:fillRect/>
          </a:stretch>
        </p:blipFill>
        <p:spPr>
          <a:xfrm>
            <a:off x="791221" y="1511166"/>
            <a:ext cx="6264097" cy="4864098"/>
          </a:xfrm>
          <a:prstGeom prst="rect">
            <a:avLst/>
          </a:prstGeom>
        </p:spPr>
      </p:pic>
      <p:pic>
        <p:nvPicPr>
          <p:cNvPr id="7" name="Picture 6">
            <a:extLst>
              <a:ext uri="{FF2B5EF4-FFF2-40B4-BE49-F238E27FC236}">
                <a16:creationId xmlns:a16="http://schemas.microsoft.com/office/drawing/2014/main" id="{2A72DA5A-2522-40FE-8FDC-D43805CA3062}"/>
              </a:ext>
            </a:extLst>
          </p:cNvPr>
          <p:cNvPicPr>
            <a:picLocks noChangeAspect="1"/>
          </p:cNvPicPr>
          <p:nvPr/>
        </p:nvPicPr>
        <p:blipFill>
          <a:blip r:embed="rId3"/>
          <a:stretch>
            <a:fillRect/>
          </a:stretch>
        </p:blipFill>
        <p:spPr>
          <a:xfrm>
            <a:off x="7808240" y="2141084"/>
            <a:ext cx="4036630" cy="2292124"/>
          </a:xfrm>
          <a:prstGeom prst="rect">
            <a:avLst/>
          </a:prstGeom>
        </p:spPr>
      </p:pic>
      <p:pic>
        <p:nvPicPr>
          <p:cNvPr id="8" name="Picture 7">
            <a:extLst>
              <a:ext uri="{FF2B5EF4-FFF2-40B4-BE49-F238E27FC236}">
                <a16:creationId xmlns:a16="http://schemas.microsoft.com/office/drawing/2014/main" id="{3012EB28-3643-4A61-90A6-9AD18820EF76}"/>
              </a:ext>
            </a:extLst>
          </p:cNvPr>
          <p:cNvPicPr>
            <a:picLocks noChangeAspect="1"/>
          </p:cNvPicPr>
          <p:nvPr/>
        </p:nvPicPr>
        <p:blipFill>
          <a:blip r:embed="rId4"/>
          <a:stretch>
            <a:fillRect/>
          </a:stretch>
        </p:blipFill>
        <p:spPr>
          <a:xfrm>
            <a:off x="8395083" y="4433208"/>
            <a:ext cx="2862943" cy="295567"/>
          </a:xfrm>
          <a:prstGeom prst="rect">
            <a:avLst/>
          </a:prstGeom>
        </p:spPr>
      </p:pic>
    </p:spTree>
    <p:extLst>
      <p:ext uri="{BB962C8B-B14F-4D97-AF65-F5344CB8AC3E}">
        <p14:creationId xmlns:p14="http://schemas.microsoft.com/office/powerpoint/2010/main" val="48470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Intervensjoner og tiltak</a:t>
            </a:r>
            <a:endParaRPr lang="en-US" dirty="0"/>
          </a:p>
        </p:txBody>
      </p:sp>
      <p:sp>
        <p:nvSpPr>
          <p:cNvPr id="17" name="Content Placeholder 2">
            <a:extLst>
              <a:ext uri="{FF2B5EF4-FFF2-40B4-BE49-F238E27FC236}">
                <a16:creationId xmlns:a16="http://schemas.microsoft.com/office/drawing/2014/main" id="{C932E85E-02F9-4A10-96C8-9591BB8AA315}"/>
              </a:ext>
            </a:extLst>
          </p:cNvPr>
          <p:cNvSpPr>
            <a:spLocks noGrp="1"/>
          </p:cNvSpPr>
          <p:nvPr>
            <p:ph idx="1"/>
          </p:nvPr>
        </p:nvSpPr>
        <p:spPr>
          <a:xfrm>
            <a:off x="885179" y="1583871"/>
            <a:ext cx="10515600" cy="4593091"/>
          </a:xfrm>
        </p:spPr>
        <p:txBody>
          <a:bodyPr>
            <a:normAutofit/>
          </a:bodyPr>
          <a:lstStyle/>
          <a:p>
            <a:r>
              <a:rPr lang="nb-NO" dirty="0"/>
              <a:t>Unngå lav inntekt</a:t>
            </a:r>
          </a:p>
          <a:p>
            <a:pPr lvl="1"/>
            <a:r>
              <a:rPr lang="nb-NO" dirty="0"/>
              <a:t>Velferdstiltak (skattelette, subsidiere barnehage og fritidsaktiviteter…)</a:t>
            </a:r>
          </a:p>
          <a:p>
            <a:r>
              <a:rPr lang="nb-NO" dirty="0"/>
              <a:t>Endre mekanismene</a:t>
            </a:r>
          </a:p>
          <a:p>
            <a:pPr lvl="1"/>
            <a:r>
              <a:rPr lang="nb-NO" dirty="0"/>
              <a:t>Lære opp i gode </a:t>
            </a:r>
            <a:r>
              <a:rPr lang="nb-NO" dirty="0" err="1"/>
              <a:t>oppgraderstrategier</a:t>
            </a:r>
            <a:endParaRPr lang="nb-NO" dirty="0"/>
          </a:p>
          <a:p>
            <a:pPr lvl="1"/>
            <a:r>
              <a:rPr lang="nb-NO" dirty="0"/>
              <a:t>Hjelpe foreldre med deres psykiske problemer</a:t>
            </a:r>
          </a:p>
          <a:p>
            <a:r>
              <a:rPr lang="nb-NO" dirty="0"/>
              <a:t>Kompensere for negative konsekvenser</a:t>
            </a:r>
          </a:p>
          <a:p>
            <a:pPr lvl="1"/>
            <a:r>
              <a:rPr lang="nb-NO" dirty="0"/>
              <a:t>Barnehage, støttetiltak i skole</a:t>
            </a:r>
          </a:p>
          <a:p>
            <a:r>
              <a:rPr lang="nb-NO" dirty="0"/>
              <a:t>Kombinere til helhetlige tiltak</a:t>
            </a:r>
          </a:p>
          <a:p>
            <a:pPr lvl="1"/>
            <a:r>
              <a:rPr lang="nb-NO" dirty="0" err="1"/>
              <a:t>Nurse</a:t>
            </a:r>
            <a:r>
              <a:rPr lang="nb-NO" dirty="0"/>
              <a:t>-Family-</a:t>
            </a:r>
            <a:r>
              <a:rPr lang="nb-NO" dirty="0" err="1"/>
              <a:t>Partnership</a:t>
            </a:r>
            <a:endParaRPr lang="nb-NO" dirty="0"/>
          </a:p>
          <a:p>
            <a:pPr lvl="1"/>
            <a:r>
              <a:rPr lang="nb-NO" dirty="0"/>
              <a:t>Flere internasjonale eksempler</a:t>
            </a:r>
          </a:p>
          <a:p>
            <a:pPr marL="0" indent="0">
              <a:buNone/>
            </a:pPr>
            <a:endParaRPr lang="en-US" dirty="0"/>
          </a:p>
        </p:txBody>
      </p:sp>
      <p:pic>
        <p:nvPicPr>
          <p:cNvPr id="5" name="Picture 4">
            <a:extLst>
              <a:ext uri="{FF2B5EF4-FFF2-40B4-BE49-F238E27FC236}">
                <a16:creationId xmlns:a16="http://schemas.microsoft.com/office/drawing/2014/main" id="{475224BB-E364-440B-A90F-7EDF2972D04C}"/>
              </a:ext>
            </a:extLst>
          </p:cNvPr>
          <p:cNvPicPr>
            <a:picLocks noChangeAspect="1"/>
          </p:cNvPicPr>
          <p:nvPr/>
        </p:nvPicPr>
        <p:blipFill>
          <a:blip r:embed="rId2"/>
          <a:stretch>
            <a:fillRect/>
          </a:stretch>
        </p:blipFill>
        <p:spPr>
          <a:xfrm>
            <a:off x="6968690" y="3728433"/>
            <a:ext cx="4897103" cy="2627917"/>
          </a:xfrm>
          <a:prstGeom prst="rect">
            <a:avLst/>
          </a:prstGeom>
        </p:spPr>
      </p:pic>
    </p:spTree>
    <p:extLst>
      <p:ext uri="{BB962C8B-B14F-4D97-AF65-F5344CB8AC3E}">
        <p14:creationId xmlns:p14="http://schemas.microsoft.com/office/powerpoint/2010/main" val="38433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Ta-med-hjem budskap</a:t>
            </a:r>
            <a:endParaRPr lang="en-US" dirty="0"/>
          </a:p>
        </p:txBody>
      </p:sp>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sp>
        <p:nvSpPr>
          <p:cNvPr id="6" name="Content Placeholder 2">
            <a:extLst>
              <a:ext uri="{FF2B5EF4-FFF2-40B4-BE49-F238E27FC236}">
                <a16:creationId xmlns:a16="http://schemas.microsoft.com/office/drawing/2014/main" id="{0677692A-A19D-4BBB-8CEF-5933F92CF92F}"/>
              </a:ext>
            </a:extLst>
          </p:cNvPr>
          <p:cNvSpPr>
            <a:spLocks noGrp="1"/>
          </p:cNvSpPr>
          <p:nvPr>
            <p:ph idx="1"/>
          </p:nvPr>
        </p:nvSpPr>
        <p:spPr>
          <a:xfrm>
            <a:off x="885179" y="1825625"/>
            <a:ext cx="10515600" cy="4351338"/>
          </a:xfrm>
        </p:spPr>
        <p:txBody>
          <a:bodyPr>
            <a:normAutofit lnSpcReduction="10000"/>
          </a:bodyPr>
          <a:lstStyle/>
          <a:p>
            <a:r>
              <a:rPr lang="nb-NO" dirty="0"/>
              <a:t>Inntekt er en av mange indikatorer på sosial ulikhet</a:t>
            </a:r>
          </a:p>
          <a:p>
            <a:pPr lvl="1"/>
            <a:r>
              <a:rPr lang="nb-NO" dirty="0"/>
              <a:t>Virker gjennom stress, investering, kultur</a:t>
            </a:r>
          </a:p>
          <a:p>
            <a:pPr lvl="1"/>
            <a:r>
              <a:rPr lang="nb-NO" dirty="0"/>
              <a:t>Rotete landskap av indikatorer</a:t>
            </a:r>
          </a:p>
          <a:p>
            <a:r>
              <a:rPr lang="nb-NO" dirty="0"/>
              <a:t>Sosial ulikhet i skoleprestasjoner </a:t>
            </a:r>
          </a:p>
          <a:p>
            <a:pPr lvl="1"/>
            <a:r>
              <a:rPr lang="nb-NO" dirty="0"/>
              <a:t>Starter tidlig, øker noe med alder</a:t>
            </a:r>
          </a:p>
          <a:p>
            <a:r>
              <a:rPr lang="nb-NO" dirty="0"/>
              <a:t>Stor sosial ulikhet i psykiatriske diagnoser</a:t>
            </a:r>
          </a:p>
          <a:p>
            <a:pPr lvl="1"/>
            <a:r>
              <a:rPr lang="nb-NO" dirty="0"/>
              <a:t>Inntekt er en mulig årsak</a:t>
            </a:r>
          </a:p>
          <a:p>
            <a:pPr lvl="1"/>
            <a:r>
              <a:rPr lang="nb-NO" dirty="0"/>
              <a:t>Uklart hvor vedvarende effekten er</a:t>
            </a:r>
          </a:p>
          <a:p>
            <a:pPr lvl="1"/>
            <a:r>
              <a:rPr lang="nb-NO" dirty="0"/>
              <a:t>Opplevelsen er viktig</a:t>
            </a:r>
          </a:p>
          <a:p>
            <a:r>
              <a:rPr lang="nb-NO" dirty="0"/>
              <a:t>Intervensjoner og tiltak kan hjelpe til </a:t>
            </a:r>
          </a:p>
          <a:p>
            <a:endParaRPr lang="en-US" dirty="0"/>
          </a:p>
        </p:txBody>
      </p:sp>
    </p:spTree>
    <p:extLst>
      <p:ext uri="{BB962C8B-B14F-4D97-AF65-F5344CB8AC3E}">
        <p14:creationId xmlns:p14="http://schemas.microsoft.com/office/powerpoint/2010/main" val="322321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4DC3-A94A-4080-838D-5CBB1ADCEBCF}"/>
              </a:ext>
            </a:extLst>
          </p:cNvPr>
          <p:cNvSpPr>
            <a:spLocks noGrp="1"/>
          </p:cNvSpPr>
          <p:nvPr>
            <p:ph type="title"/>
          </p:nvPr>
        </p:nvSpPr>
        <p:spPr/>
        <p:txBody>
          <a:bodyPr/>
          <a:lstStyle/>
          <a:p>
            <a:r>
              <a:rPr lang="nb-NO" dirty="0"/>
              <a:t>Sosial ulikhet</a:t>
            </a:r>
            <a:endParaRPr lang="en-US" dirty="0"/>
          </a:p>
        </p:txBody>
      </p:sp>
      <p:sp>
        <p:nvSpPr>
          <p:cNvPr id="4" name="Footer Placeholder 3">
            <a:extLst>
              <a:ext uri="{FF2B5EF4-FFF2-40B4-BE49-F238E27FC236}">
                <a16:creationId xmlns:a16="http://schemas.microsoft.com/office/drawing/2014/main" id="{EAFA6878-AF92-49F8-B3E6-1BC8DDC96F5D}"/>
              </a:ext>
            </a:extLst>
          </p:cNvPr>
          <p:cNvSpPr>
            <a:spLocks noGrp="1"/>
          </p:cNvSpPr>
          <p:nvPr>
            <p:ph type="ftr" sz="quarter" idx="11"/>
          </p:nvPr>
        </p:nvSpPr>
        <p:spPr/>
        <p:txBody>
          <a:bodyPr/>
          <a:lstStyle/>
          <a:p>
            <a:r>
              <a:rPr lang="nb-NO"/>
              <a:t>Astrid Marie Jorde Sandsør – SPED4300</a:t>
            </a:r>
            <a:endParaRPr lang="en-US" dirty="0"/>
          </a:p>
        </p:txBody>
      </p:sp>
      <p:pic>
        <p:nvPicPr>
          <p:cNvPr id="12" name="Bilde 1">
            <a:extLst>
              <a:ext uri="{FF2B5EF4-FFF2-40B4-BE49-F238E27FC236}">
                <a16:creationId xmlns:a16="http://schemas.microsoft.com/office/drawing/2014/main" id="{CE4BADC5-94EA-4C65-BAB5-3F7135ACF5E0}"/>
              </a:ext>
            </a:extLst>
          </p:cNvPr>
          <p:cNvPicPr>
            <a:picLocks noChangeAspect="1"/>
          </p:cNvPicPr>
          <p:nvPr/>
        </p:nvPicPr>
        <p:blipFill rotWithShape="1">
          <a:blip r:embed="rId2"/>
          <a:srcRect t="7039"/>
          <a:stretch/>
        </p:blipFill>
        <p:spPr>
          <a:xfrm>
            <a:off x="2161102" y="1434519"/>
            <a:ext cx="7447537" cy="5016650"/>
          </a:xfrm>
          <a:prstGeom prst="rect">
            <a:avLst/>
          </a:prstGeom>
        </p:spPr>
      </p:pic>
      <p:sp>
        <p:nvSpPr>
          <p:cNvPr id="13" name="TextBox 12">
            <a:extLst>
              <a:ext uri="{FF2B5EF4-FFF2-40B4-BE49-F238E27FC236}">
                <a16:creationId xmlns:a16="http://schemas.microsoft.com/office/drawing/2014/main" id="{03DEA715-4894-4887-886E-BA66F12B156C}"/>
              </a:ext>
            </a:extLst>
          </p:cNvPr>
          <p:cNvSpPr txBox="1"/>
          <p:nvPr/>
        </p:nvSpPr>
        <p:spPr>
          <a:xfrm>
            <a:off x="9841860" y="5687628"/>
            <a:ext cx="1206937" cy="369332"/>
          </a:xfrm>
          <a:prstGeom prst="rect">
            <a:avLst/>
          </a:prstGeom>
          <a:noFill/>
        </p:spPr>
        <p:txBody>
          <a:bodyPr wrap="square">
            <a:spAutoFit/>
          </a:bodyPr>
          <a:lstStyle/>
          <a:p>
            <a:r>
              <a:rPr lang="en-US" dirty="0"/>
              <a:t>8.trinn</a:t>
            </a:r>
          </a:p>
        </p:txBody>
      </p:sp>
    </p:spTree>
    <p:extLst>
      <p:ext uri="{BB962C8B-B14F-4D97-AF65-F5344CB8AC3E}">
        <p14:creationId xmlns:p14="http://schemas.microsoft.com/office/powerpoint/2010/main" val="1220260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96C59-BDD9-4F42-8C89-1095D12DFCFF}"/>
              </a:ext>
            </a:extLst>
          </p:cNvPr>
          <p:cNvSpPr>
            <a:spLocks noGrp="1"/>
          </p:cNvSpPr>
          <p:nvPr>
            <p:ph type="title"/>
          </p:nvPr>
        </p:nvSpPr>
        <p:spPr>
          <a:xfrm>
            <a:off x="838200" y="573024"/>
            <a:ext cx="11142306" cy="1117664"/>
          </a:xfrm>
        </p:spPr>
        <p:txBody>
          <a:bodyPr>
            <a:normAutofit/>
          </a:bodyPr>
          <a:lstStyle/>
          <a:p>
            <a:r>
              <a:rPr lang="nb-NO" dirty="0"/>
              <a:t>Ressurser/pensum</a:t>
            </a:r>
            <a:endParaRPr lang="en-US" dirty="0"/>
          </a:p>
        </p:txBody>
      </p:sp>
      <p:sp>
        <p:nvSpPr>
          <p:cNvPr id="6" name="Footer Placeholder 5">
            <a:extLst>
              <a:ext uri="{FF2B5EF4-FFF2-40B4-BE49-F238E27FC236}">
                <a16:creationId xmlns:a16="http://schemas.microsoft.com/office/drawing/2014/main" id="{C683D6E3-9589-404A-B8FC-147DAF56884D}"/>
              </a:ext>
            </a:extLst>
          </p:cNvPr>
          <p:cNvSpPr>
            <a:spLocks noGrp="1"/>
          </p:cNvSpPr>
          <p:nvPr>
            <p:ph type="ftr" sz="quarter" idx="11"/>
          </p:nvPr>
        </p:nvSpPr>
        <p:spPr/>
        <p:txBody>
          <a:bodyPr/>
          <a:lstStyle/>
          <a:p>
            <a:r>
              <a:rPr lang="nb-NO" dirty="0"/>
              <a:t>Astrid Marie Jorde Sandsør – SPED4300</a:t>
            </a:r>
            <a:endParaRPr lang="en-US" dirty="0"/>
          </a:p>
        </p:txBody>
      </p:sp>
      <p:pic>
        <p:nvPicPr>
          <p:cNvPr id="5" name="Picture 4">
            <a:extLst>
              <a:ext uri="{FF2B5EF4-FFF2-40B4-BE49-F238E27FC236}">
                <a16:creationId xmlns:a16="http://schemas.microsoft.com/office/drawing/2014/main" id="{6E6E7F1D-62DE-487B-98D0-B7210AB4CC43}"/>
              </a:ext>
            </a:extLst>
          </p:cNvPr>
          <p:cNvPicPr>
            <a:picLocks noChangeAspect="1"/>
          </p:cNvPicPr>
          <p:nvPr/>
        </p:nvPicPr>
        <p:blipFill>
          <a:blip r:embed="rId2"/>
          <a:stretch>
            <a:fillRect/>
          </a:stretch>
        </p:blipFill>
        <p:spPr>
          <a:xfrm>
            <a:off x="5921620" y="1944669"/>
            <a:ext cx="5593792" cy="3569856"/>
          </a:xfrm>
          <a:prstGeom prst="rect">
            <a:avLst/>
          </a:prstGeom>
        </p:spPr>
      </p:pic>
      <p:pic>
        <p:nvPicPr>
          <p:cNvPr id="9" name="Picture 8">
            <a:extLst>
              <a:ext uri="{FF2B5EF4-FFF2-40B4-BE49-F238E27FC236}">
                <a16:creationId xmlns:a16="http://schemas.microsoft.com/office/drawing/2014/main" id="{5D256821-7003-473D-8D95-6DF8C4FCE758}"/>
              </a:ext>
            </a:extLst>
          </p:cNvPr>
          <p:cNvPicPr>
            <a:picLocks noChangeAspect="1"/>
          </p:cNvPicPr>
          <p:nvPr/>
        </p:nvPicPr>
        <p:blipFill>
          <a:blip r:embed="rId3"/>
          <a:stretch>
            <a:fillRect/>
          </a:stretch>
        </p:blipFill>
        <p:spPr>
          <a:xfrm>
            <a:off x="1031883" y="2349468"/>
            <a:ext cx="4036630" cy="2292124"/>
          </a:xfrm>
          <a:prstGeom prst="rect">
            <a:avLst/>
          </a:prstGeom>
        </p:spPr>
      </p:pic>
      <p:pic>
        <p:nvPicPr>
          <p:cNvPr id="10" name="Picture 9">
            <a:extLst>
              <a:ext uri="{FF2B5EF4-FFF2-40B4-BE49-F238E27FC236}">
                <a16:creationId xmlns:a16="http://schemas.microsoft.com/office/drawing/2014/main" id="{0D6EDD0C-724A-4F60-BA78-8C3918C1F877}"/>
              </a:ext>
            </a:extLst>
          </p:cNvPr>
          <p:cNvPicPr>
            <a:picLocks noChangeAspect="1"/>
          </p:cNvPicPr>
          <p:nvPr/>
        </p:nvPicPr>
        <p:blipFill>
          <a:blip r:embed="rId4"/>
          <a:stretch>
            <a:fillRect/>
          </a:stretch>
        </p:blipFill>
        <p:spPr>
          <a:xfrm>
            <a:off x="1618726" y="4641592"/>
            <a:ext cx="2862943" cy="295567"/>
          </a:xfrm>
          <a:prstGeom prst="rect">
            <a:avLst/>
          </a:prstGeom>
        </p:spPr>
      </p:pic>
    </p:spTree>
    <p:extLst>
      <p:ext uri="{BB962C8B-B14F-4D97-AF65-F5344CB8AC3E}">
        <p14:creationId xmlns:p14="http://schemas.microsoft.com/office/powerpoint/2010/main" val="3443044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9C8F-B59F-48FA-B6DB-D66015119B5C}"/>
              </a:ext>
            </a:extLst>
          </p:cNvPr>
          <p:cNvSpPr>
            <a:spLocks noGrp="1"/>
          </p:cNvSpPr>
          <p:nvPr>
            <p:ph type="title"/>
          </p:nvPr>
        </p:nvSpPr>
        <p:spPr/>
        <p:txBody>
          <a:bodyPr/>
          <a:lstStyle/>
          <a:p>
            <a:r>
              <a:rPr lang="nb-NO" dirty="0"/>
              <a:t>Hva er sosial ulikhet?</a:t>
            </a:r>
            <a:endParaRPr lang="en-US" dirty="0"/>
          </a:p>
        </p:txBody>
      </p:sp>
      <p:sp>
        <p:nvSpPr>
          <p:cNvPr id="3" name="Content Placeholder 2">
            <a:extLst>
              <a:ext uri="{FF2B5EF4-FFF2-40B4-BE49-F238E27FC236}">
                <a16:creationId xmlns:a16="http://schemas.microsoft.com/office/drawing/2014/main" id="{73C93234-B63E-42F5-8C7A-1BE9EA534FB7}"/>
              </a:ext>
            </a:extLst>
          </p:cNvPr>
          <p:cNvSpPr>
            <a:spLocks noGrp="1"/>
          </p:cNvSpPr>
          <p:nvPr>
            <p:ph idx="1"/>
          </p:nvPr>
        </p:nvSpPr>
        <p:spPr/>
        <p:txBody>
          <a:bodyPr>
            <a:normAutofit/>
          </a:bodyPr>
          <a:lstStyle/>
          <a:p>
            <a:r>
              <a:rPr lang="nb-NO" dirty="0"/>
              <a:t>Sosial ulikhet </a:t>
            </a:r>
          </a:p>
          <a:p>
            <a:pPr lvl="1"/>
            <a:r>
              <a:rPr lang="nb-NO" dirty="0"/>
              <a:t>Lag/klasser</a:t>
            </a:r>
          </a:p>
          <a:p>
            <a:pPr lvl="1"/>
            <a:r>
              <a:rPr lang="nb-NO" dirty="0"/>
              <a:t>SES </a:t>
            </a:r>
          </a:p>
          <a:p>
            <a:r>
              <a:rPr lang="nb-NO" dirty="0"/>
              <a:t>Økonomisk ulikhet</a:t>
            </a:r>
          </a:p>
          <a:p>
            <a:pPr lvl="1"/>
            <a:r>
              <a:rPr lang="nb-NO" dirty="0"/>
              <a:t>Rike vs. fattige</a:t>
            </a:r>
          </a:p>
          <a:p>
            <a:r>
              <a:rPr lang="nb-NO" dirty="0"/>
              <a:t>Utdanningsulikhet</a:t>
            </a:r>
          </a:p>
          <a:p>
            <a:pPr lvl="1"/>
            <a:r>
              <a:rPr lang="nb-NO" dirty="0"/>
              <a:t>Høyt vs. Lavt utdannede</a:t>
            </a:r>
          </a:p>
          <a:p>
            <a:r>
              <a:rPr lang="nb-NO" dirty="0"/>
              <a:t>Sosial mobilitet</a:t>
            </a:r>
          </a:p>
        </p:txBody>
      </p:sp>
      <p:sp>
        <p:nvSpPr>
          <p:cNvPr id="4" name="Footer Placeholder 3">
            <a:extLst>
              <a:ext uri="{FF2B5EF4-FFF2-40B4-BE49-F238E27FC236}">
                <a16:creationId xmlns:a16="http://schemas.microsoft.com/office/drawing/2014/main" id="{6658C679-8737-4990-ABFA-8144C4350D3D}"/>
              </a:ext>
            </a:extLst>
          </p:cNvPr>
          <p:cNvSpPr>
            <a:spLocks noGrp="1"/>
          </p:cNvSpPr>
          <p:nvPr>
            <p:ph type="ftr" sz="quarter" idx="11"/>
          </p:nvPr>
        </p:nvSpPr>
        <p:spPr/>
        <p:txBody>
          <a:bodyPr/>
          <a:lstStyle/>
          <a:p>
            <a:r>
              <a:rPr lang="nb-NO"/>
              <a:t>Astrid Marie Jorde Sandsør – SPED4300</a:t>
            </a:r>
            <a:endParaRPr lang="en-US" dirty="0"/>
          </a:p>
        </p:txBody>
      </p:sp>
    </p:spTree>
    <p:extLst>
      <p:ext uri="{BB962C8B-B14F-4D97-AF65-F5344CB8AC3E}">
        <p14:creationId xmlns:p14="http://schemas.microsoft.com/office/powerpoint/2010/main" val="2149609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9C8F-B59F-48FA-B6DB-D66015119B5C}"/>
              </a:ext>
            </a:extLst>
          </p:cNvPr>
          <p:cNvSpPr>
            <a:spLocks noGrp="1"/>
          </p:cNvSpPr>
          <p:nvPr>
            <p:ph type="title"/>
          </p:nvPr>
        </p:nvSpPr>
        <p:spPr/>
        <p:txBody>
          <a:bodyPr/>
          <a:lstStyle/>
          <a:p>
            <a:r>
              <a:rPr lang="nb-NO" dirty="0"/>
              <a:t>Rangering kan brukes til sammenligning</a:t>
            </a:r>
            <a:endParaRPr lang="en-US" dirty="0"/>
          </a:p>
        </p:txBody>
      </p:sp>
      <p:sp>
        <p:nvSpPr>
          <p:cNvPr id="3" name="Content Placeholder 2">
            <a:extLst>
              <a:ext uri="{FF2B5EF4-FFF2-40B4-BE49-F238E27FC236}">
                <a16:creationId xmlns:a16="http://schemas.microsoft.com/office/drawing/2014/main" id="{73C93234-B63E-42F5-8C7A-1BE9EA534FB7}"/>
              </a:ext>
            </a:extLst>
          </p:cNvPr>
          <p:cNvSpPr>
            <a:spLocks noGrp="1"/>
          </p:cNvSpPr>
          <p:nvPr>
            <p:ph idx="1"/>
          </p:nvPr>
        </p:nvSpPr>
        <p:spPr/>
        <p:txBody>
          <a:bodyPr>
            <a:normAutofit/>
          </a:bodyPr>
          <a:lstStyle/>
          <a:p>
            <a:r>
              <a:rPr lang="nb-NO" dirty="0"/>
              <a:t>Rangering kan brukes til å sammenligne:</a:t>
            </a:r>
          </a:p>
          <a:p>
            <a:pPr lvl="1"/>
            <a:r>
              <a:rPr lang="nb-NO" dirty="0"/>
              <a:t>Rike vs. fattige</a:t>
            </a:r>
          </a:p>
          <a:p>
            <a:pPr lvl="1"/>
            <a:r>
              <a:rPr lang="nb-NO" dirty="0"/>
              <a:t>Høyt vs. lavt utdannede</a:t>
            </a:r>
          </a:p>
          <a:p>
            <a:pPr marL="457200" lvl="1" indent="0">
              <a:buNone/>
            </a:pPr>
            <a:endParaRPr lang="nb-NO" dirty="0"/>
          </a:p>
          <a:p>
            <a:r>
              <a:rPr lang="nb-NO" dirty="0"/>
              <a:t>Hvordan er gruppene forskjellig?</a:t>
            </a:r>
          </a:p>
          <a:p>
            <a:r>
              <a:rPr lang="nb-NO" dirty="0"/>
              <a:t>Er forskjellene stabile over tid?</a:t>
            </a:r>
          </a:p>
          <a:p>
            <a:r>
              <a:rPr lang="nb-NO" dirty="0"/>
              <a:t>Relative mål</a:t>
            </a:r>
          </a:p>
          <a:p>
            <a:pPr lvl="1"/>
            <a:endParaRPr lang="nb-NO" dirty="0"/>
          </a:p>
        </p:txBody>
      </p:sp>
      <p:sp>
        <p:nvSpPr>
          <p:cNvPr id="4" name="Footer Placeholder 3">
            <a:extLst>
              <a:ext uri="{FF2B5EF4-FFF2-40B4-BE49-F238E27FC236}">
                <a16:creationId xmlns:a16="http://schemas.microsoft.com/office/drawing/2014/main" id="{6658C679-8737-4990-ABFA-8144C4350D3D}"/>
              </a:ext>
            </a:extLst>
          </p:cNvPr>
          <p:cNvSpPr>
            <a:spLocks noGrp="1"/>
          </p:cNvSpPr>
          <p:nvPr>
            <p:ph type="ftr" sz="quarter" idx="11"/>
          </p:nvPr>
        </p:nvSpPr>
        <p:spPr/>
        <p:txBody>
          <a:bodyPr/>
          <a:lstStyle/>
          <a:p>
            <a:r>
              <a:rPr lang="nb-NO"/>
              <a:t>Astrid Marie Jorde Sandsør – SPED4300</a:t>
            </a:r>
            <a:endParaRPr lang="en-US" dirty="0"/>
          </a:p>
        </p:txBody>
      </p:sp>
    </p:spTree>
    <p:extLst>
      <p:ext uri="{BB962C8B-B14F-4D97-AF65-F5344CB8AC3E}">
        <p14:creationId xmlns:p14="http://schemas.microsoft.com/office/powerpoint/2010/main" val="160398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9C8F-B59F-48FA-B6DB-D66015119B5C}"/>
              </a:ext>
            </a:extLst>
          </p:cNvPr>
          <p:cNvSpPr>
            <a:spLocks noGrp="1"/>
          </p:cNvSpPr>
          <p:nvPr>
            <p:ph type="title"/>
          </p:nvPr>
        </p:nvSpPr>
        <p:spPr/>
        <p:txBody>
          <a:bodyPr/>
          <a:lstStyle/>
          <a:p>
            <a:r>
              <a:rPr lang="nb-NO" dirty="0"/>
              <a:t>Inntektsulikhet</a:t>
            </a:r>
            <a:endParaRPr lang="en-US" dirty="0"/>
          </a:p>
        </p:txBody>
      </p:sp>
      <p:sp>
        <p:nvSpPr>
          <p:cNvPr id="4" name="Footer Placeholder 3">
            <a:extLst>
              <a:ext uri="{FF2B5EF4-FFF2-40B4-BE49-F238E27FC236}">
                <a16:creationId xmlns:a16="http://schemas.microsoft.com/office/drawing/2014/main" id="{6658C679-8737-4990-ABFA-8144C4350D3D}"/>
              </a:ext>
            </a:extLst>
          </p:cNvPr>
          <p:cNvSpPr>
            <a:spLocks noGrp="1"/>
          </p:cNvSpPr>
          <p:nvPr>
            <p:ph type="ftr" sz="quarter" idx="11"/>
          </p:nvPr>
        </p:nvSpPr>
        <p:spPr/>
        <p:txBody>
          <a:bodyPr/>
          <a:lstStyle/>
          <a:p>
            <a:r>
              <a:rPr lang="nb-NO"/>
              <a:t>Astrid Marie Jorde Sandsør – SPED4300</a:t>
            </a:r>
            <a:endParaRPr lang="en-US" dirty="0"/>
          </a:p>
        </p:txBody>
      </p:sp>
      <p:pic>
        <p:nvPicPr>
          <p:cNvPr id="8" name="Picture 7" descr="Chart&#10;&#10;Description automatically generated with low confidence">
            <a:extLst>
              <a:ext uri="{FF2B5EF4-FFF2-40B4-BE49-F238E27FC236}">
                <a16:creationId xmlns:a16="http://schemas.microsoft.com/office/drawing/2014/main" id="{5891B947-BD5C-4ABE-BFB3-8C90AEC9B7A8}"/>
              </a:ext>
            </a:extLst>
          </p:cNvPr>
          <p:cNvPicPr>
            <a:picLocks noChangeAspect="1"/>
          </p:cNvPicPr>
          <p:nvPr/>
        </p:nvPicPr>
        <p:blipFill rotWithShape="1">
          <a:blip r:embed="rId2">
            <a:extLst>
              <a:ext uri="{28A0092B-C50C-407E-A947-70E740481C1C}">
                <a14:useLocalDpi xmlns:a14="http://schemas.microsoft.com/office/drawing/2010/main" val="0"/>
              </a:ext>
            </a:extLst>
          </a:blip>
          <a:srcRect r="6527" b="16772"/>
          <a:stretch/>
        </p:blipFill>
        <p:spPr>
          <a:xfrm>
            <a:off x="1260736" y="2381252"/>
            <a:ext cx="8588114" cy="4048348"/>
          </a:xfrm>
          <a:prstGeom prst="rect">
            <a:avLst/>
          </a:prstGeom>
        </p:spPr>
      </p:pic>
      <p:sp>
        <p:nvSpPr>
          <p:cNvPr id="10" name="Content Placeholder 9">
            <a:extLst>
              <a:ext uri="{FF2B5EF4-FFF2-40B4-BE49-F238E27FC236}">
                <a16:creationId xmlns:a16="http://schemas.microsoft.com/office/drawing/2014/main" id="{B3869625-87AF-464A-985B-0E1411127739}"/>
              </a:ext>
            </a:extLst>
          </p:cNvPr>
          <p:cNvSpPr>
            <a:spLocks noGrp="1"/>
          </p:cNvSpPr>
          <p:nvPr>
            <p:ph idx="1"/>
          </p:nvPr>
        </p:nvSpPr>
        <p:spPr>
          <a:xfrm>
            <a:off x="838200" y="1827213"/>
            <a:ext cx="10515600" cy="4351338"/>
          </a:xfrm>
        </p:spPr>
        <p:txBody>
          <a:bodyPr/>
          <a:lstStyle/>
          <a:p>
            <a:r>
              <a:rPr lang="nb-NO" dirty="0"/>
              <a:t>Inntektsfordeling</a:t>
            </a:r>
            <a:endParaRPr lang="en-US" dirty="0"/>
          </a:p>
        </p:txBody>
      </p:sp>
    </p:spTree>
    <p:extLst>
      <p:ext uri="{BB962C8B-B14F-4D97-AF65-F5344CB8AC3E}">
        <p14:creationId xmlns:p14="http://schemas.microsoft.com/office/powerpoint/2010/main" val="539804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72667</TotalTime>
  <Words>1773</Words>
  <Application>Microsoft Office PowerPoint</Application>
  <PresentationFormat>Widescreen</PresentationFormat>
  <Paragraphs>239</Paragraphs>
  <Slides>47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BlinkMacSystemFont</vt:lpstr>
      <vt:lpstr>Calibri</vt:lpstr>
      <vt:lpstr>Calibri Light</vt:lpstr>
      <vt:lpstr>Georgia</vt:lpstr>
      <vt:lpstr>NeueHaasGroteskText</vt:lpstr>
      <vt:lpstr>Open Sans</vt:lpstr>
      <vt:lpstr>PT Serif</vt:lpstr>
      <vt:lpstr>Office Theme</vt:lpstr>
      <vt:lpstr>Sosial ulikhet – Mål, mekanismer og konsekvenser</vt:lpstr>
      <vt:lpstr>I dag </vt:lpstr>
      <vt:lpstr>Målet</vt:lpstr>
      <vt:lpstr>PowerPoint Presentation</vt:lpstr>
      <vt:lpstr>Sosial ulikhet</vt:lpstr>
      <vt:lpstr>Ressurser/pensum</vt:lpstr>
      <vt:lpstr>Hva er sosial ulikhet?</vt:lpstr>
      <vt:lpstr>Rangering kan brukes til sammenligning</vt:lpstr>
      <vt:lpstr>Inntektsulikhet</vt:lpstr>
      <vt:lpstr>Inntektsulikhet</vt:lpstr>
      <vt:lpstr>Inntektsulikhet</vt:lpstr>
      <vt:lpstr>Inntektsulikhet</vt:lpstr>
      <vt:lpstr>Fattigdom</vt:lpstr>
      <vt:lpstr>Fattigdom</vt:lpstr>
      <vt:lpstr>PowerPoint Presentation</vt:lpstr>
      <vt:lpstr>PowerPoint Presentation</vt:lpstr>
      <vt:lpstr>PowerPoint Presentation</vt:lpstr>
      <vt:lpstr>PowerPoint Presentation</vt:lpstr>
      <vt:lpstr>Hva betyr det å ha lav inntekt?</vt:lpstr>
      <vt:lpstr>Inntekt og utdanning</vt:lpstr>
      <vt:lpstr>Hvorfor fokus på inntekt?</vt:lpstr>
      <vt:lpstr>Mekanismer</vt:lpstr>
      <vt:lpstr>Mekanismer</vt:lpstr>
      <vt:lpstr>Mekanismer</vt:lpstr>
      <vt:lpstr>Mekanismer</vt:lpstr>
      <vt:lpstr>Stress</vt:lpstr>
      <vt:lpstr>PowerPoint Presentation</vt:lpstr>
      <vt:lpstr>Kultur</vt:lpstr>
      <vt:lpstr>Ulikhet i skoleprestasjoner</vt:lpstr>
      <vt:lpstr>Ulikhet i skoleprestasjoner</vt:lpstr>
      <vt:lpstr>Ulikhet i skoleprestasjoner</vt:lpstr>
      <vt:lpstr>Ulikhet i skoleprestasjoner</vt:lpstr>
      <vt:lpstr>Ulikhet i skoleprestasjoner</vt:lpstr>
      <vt:lpstr>Ulikhet i skoleprestasjoner</vt:lpstr>
      <vt:lpstr>Når dukker ulikheten opp?</vt:lpstr>
      <vt:lpstr>Er inntekten årsak til ulike utfall?</vt:lpstr>
      <vt:lpstr>Er inntekten årsak til ulike utfall?</vt:lpstr>
      <vt:lpstr>Er inntekten årsak til ulike utfall?</vt:lpstr>
      <vt:lpstr>Er inntekten årsak til ulike utfall?</vt:lpstr>
      <vt:lpstr>Er inntekten årsak til ulike utfall?</vt:lpstr>
      <vt:lpstr>Er inntekten årsak til ulike utfall?</vt:lpstr>
      <vt:lpstr>Er inntekten årsak til ulike utfall?</vt:lpstr>
      <vt:lpstr>Er inntekten årsak til ulike utfall?</vt:lpstr>
      <vt:lpstr>Reell vs. opplevd fattigdom</vt:lpstr>
      <vt:lpstr>Videre perspektiv</vt:lpstr>
      <vt:lpstr>Intervensjoner og tiltak</vt:lpstr>
      <vt:lpstr>Ta-med-hjem budskap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Astrid Marie Jorde Sandsør / NIFU</dc:creator>
  <cp:lastModifiedBy>Astrid Marie Jorde Sandsør / NIFU</cp:lastModifiedBy>
  <cp:revision>187</cp:revision>
  <dcterms:created xsi:type="dcterms:W3CDTF">2020-11-12T10:55:55Z</dcterms:created>
  <dcterms:modified xsi:type="dcterms:W3CDTF">2021-09-08T09:39:07Z</dcterms:modified>
</cp:coreProperties>
</file>